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75" r:id="rId6"/>
    <p:sldId id="266" r:id="rId7"/>
    <p:sldId id="257" r:id="rId8"/>
    <p:sldId id="391" r:id="rId9"/>
    <p:sldId id="282" r:id="rId10"/>
    <p:sldId id="283" r:id="rId11"/>
    <p:sldId id="285" r:id="rId12"/>
    <p:sldId id="284" r:id="rId13"/>
    <p:sldId id="299" r:id="rId14"/>
    <p:sldId id="364" r:id="rId15"/>
    <p:sldId id="300" r:id="rId16"/>
    <p:sldId id="301" r:id="rId17"/>
    <p:sldId id="302" r:id="rId18"/>
    <p:sldId id="290" r:id="rId19"/>
    <p:sldId id="382" r:id="rId20"/>
    <p:sldId id="372" r:id="rId21"/>
    <p:sldId id="374" r:id="rId22"/>
    <p:sldId id="368" r:id="rId23"/>
    <p:sldId id="269" r:id="rId24"/>
    <p:sldId id="271" r:id="rId25"/>
    <p:sldId id="272" r:id="rId26"/>
    <p:sldId id="286" r:id="rId27"/>
    <p:sldId id="287" r:id="rId28"/>
    <p:sldId id="288" r:id="rId29"/>
    <p:sldId id="281" r:id="rId30"/>
    <p:sldId id="274" r:id="rId31"/>
    <p:sldId id="279" r:id="rId32"/>
    <p:sldId id="280" r:id="rId33"/>
    <p:sldId id="273" r:id="rId34"/>
    <p:sldId id="365" r:id="rId35"/>
    <p:sldId id="289" r:id="rId36"/>
    <p:sldId id="376" r:id="rId37"/>
    <p:sldId id="306" r:id="rId38"/>
    <p:sldId id="268" r:id="rId39"/>
    <p:sldId id="270" r:id="rId40"/>
    <p:sldId id="383" r:id="rId41"/>
    <p:sldId id="384" r:id="rId42"/>
    <p:sldId id="360" r:id="rId43"/>
    <p:sldId id="324" r:id="rId44"/>
    <p:sldId id="346" r:id="rId45"/>
    <p:sldId id="297" r:id="rId46"/>
    <p:sldId id="291" r:id="rId47"/>
    <p:sldId id="278" r:id="rId48"/>
    <p:sldId id="308" r:id="rId49"/>
    <p:sldId id="309" r:id="rId50"/>
    <p:sldId id="275" r:id="rId51"/>
    <p:sldId id="378" r:id="rId52"/>
    <p:sldId id="379" r:id="rId53"/>
    <p:sldId id="337" r:id="rId54"/>
    <p:sldId id="386" r:id="rId55"/>
    <p:sldId id="361" r:id="rId56"/>
    <p:sldId id="387" r:id="rId57"/>
    <p:sldId id="334" r:id="rId58"/>
    <p:sldId id="335" r:id="rId59"/>
    <p:sldId id="336" r:id="rId60"/>
    <p:sldId id="345" r:id="rId61"/>
    <p:sldId id="339" r:id="rId62"/>
    <p:sldId id="340" r:id="rId63"/>
    <p:sldId id="341" r:id="rId64"/>
    <p:sldId id="385" r:id="rId65"/>
    <p:sldId id="342" r:id="rId66"/>
    <p:sldId id="377" r:id="rId67"/>
    <p:sldId id="380" r:id="rId68"/>
    <p:sldId id="381" r:id="rId69"/>
    <p:sldId id="311" r:id="rId70"/>
    <p:sldId id="362" r:id="rId71"/>
    <p:sldId id="330" r:id="rId72"/>
    <p:sldId id="331" r:id="rId73"/>
    <p:sldId id="332" r:id="rId74"/>
    <p:sldId id="316" r:id="rId75"/>
    <p:sldId id="317" r:id="rId76"/>
    <p:sldId id="318" r:id="rId77"/>
    <p:sldId id="319" r:id="rId78"/>
    <p:sldId id="261" r:id="rId79"/>
    <p:sldId id="263" r:id="rId8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862A4-6575-4EA3-ADA6-3C80BD63C178}" v="82" dt="2026-05-04T05:57:3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Objects="1">
      <p:cViewPr varScale="1">
        <p:scale>
          <a:sx n="106" d="100"/>
          <a:sy n="106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8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Waelpoel" userId="c545e4b5-5c18-4b05-82e5-3e9f8d3c23a7" providerId="ADAL" clId="{8DA81E5F-D266-49D4-8DD1-64E2E9D19C9E}"/>
    <pc:docChg chg="custSel modSld sldOrd">
      <pc:chgData name="Edgar Waelpoel" userId="c545e4b5-5c18-4b05-82e5-3e9f8d3c23a7" providerId="ADAL" clId="{8DA81E5F-D266-49D4-8DD1-64E2E9D19C9E}" dt="2026-05-04T05:57:34.616" v="114" actId="20577"/>
      <pc:docMkLst>
        <pc:docMk/>
      </pc:docMkLst>
      <pc:sldChg chg="modSp mod">
        <pc:chgData name="Edgar Waelpoel" userId="c545e4b5-5c18-4b05-82e5-3e9f8d3c23a7" providerId="ADAL" clId="{8DA81E5F-D266-49D4-8DD1-64E2E9D19C9E}" dt="2026-05-04T05:46:43.461" v="30" actId="6549"/>
        <pc:sldMkLst>
          <pc:docMk/>
          <pc:sldMk cId="0" sldId="256"/>
        </pc:sldMkLst>
        <pc:spChg chg="mod">
          <ac:chgData name="Edgar Waelpoel" userId="c545e4b5-5c18-4b05-82e5-3e9f8d3c23a7" providerId="ADAL" clId="{8DA81E5F-D266-49D4-8DD1-64E2E9D19C9E}" dt="2026-05-04T05:46:43.461" v="30" actId="6549"/>
          <ac:spMkLst>
            <pc:docMk/>
            <pc:sldMk cId="0" sldId="256"/>
            <ac:spMk id="3" creationId="{00000000-0000-0000-0000-000000000000}"/>
          </ac:spMkLst>
        </pc:spChg>
      </pc:sldChg>
      <pc:sldChg chg="ord">
        <pc:chgData name="Edgar Waelpoel" userId="c545e4b5-5c18-4b05-82e5-3e9f8d3c23a7" providerId="ADAL" clId="{8DA81E5F-D266-49D4-8DD1-64E2E9D19C9E}" dt="2026-05-04T05:35:36.032" v="4" actId="20578"/>
        <pc:sldMkLst>
          <pc:docMk/>
          <pc:sldMk cId="0" sldId="257"/>
        </pc:sldMkLst>
      </pc:sldChg>
      <pc:sldChg chg="modSp">
        <pc:chgData name="Edgar Waelpoel" userId="c545e4b5-5c18-4b05-82e5-3e9f8d3c23a7" providerId="ADAL" clId="{8DA81E5F-D266-49D4-8DD1-64E2E9D19C9E}" dt="2026-05-04T05:35:31.432" v="3" actId="20577"/>
        <pc:sldMkLst>
          <pc:docMk/>
          <pc:sldMk cId="1055957142" sldId="266"/>
        </pc:sldMkLst>
        <pc:spChg chg="mod">
          <ac:chgData name="Edgar Waelpoel" userId="c545e4b5-5c18-4b05-82e5-3e9f8d3c23a7" providerId="ADAL" clId="{8DA81E5F-D266-49D4-8DD1-64E2E9D19C9E}" dt="2026-05-04T05:35:31.432" v="3" actId="20577"/>
          <ac:spMkLst>
            <pc:docMk/>
            <pc:sldMk cId="1055957142" sldId="266"/>
            <ac:spMk id="10" creationId="{9CB3F50F-FCD2-492C-818D-C3F0F6E121AC}"/>
          </ac:spMkLst>
        </pc:spChg>
      </pc:sldChg>
      <pc:sldChg chg="modSp mod">
        <pc:chgData name="Edgar Waelpoel" userId="c545e4b5-5c18-4b05-82e5-3e9f8d3c23a7" providerId="ADAL" clId="{8DA81E5F-D266-49D4-8DD1-64E2E9D19C9E}" dt="2026-05-04T05:44:53.215" v="24" actId="1076"/>
        <pc:sldMkLst>
          <pc:docMk/>
          <pc:sldMk cId="435736481" sldId="269"/>
        </pc:sldMkLst>
        <pc:spChg chg="mod">
          <ac:chgData name="Edgar Waelpoel" userId="c545e4b5-5c18-4b05-82e5-3e9f8d3c23a7" providerId="ADAL" clId="{8DA81E5F-D266-49D4-8DD1-64E2E9D19C9E}" dt="2026-05-04T05:44:53.215" v="24" actId="1076"/>
          <ac:spMkLst>
            <pc:docMk/>
            <pc:sldMk cId="435736481" sldId="269"/>
            <ac:spMk id="3" creationId="{00000000-0000-0000-0000-000000000000}"/>
          </ac:spMkLst>
        </pc:spChg>
      </pc:sldChg>
      <pc:sldChg chg="addSp delSp modSp mod modAnim">
        <pc:chgData name="Edgar Waelpoel" userId="c545e4b5-5c18-4b05-82e5-3e9f8d3c23a7" providerId="ADAL" clId="{8DA81E5F-D266-49D4-8DD1-64E2E9D19C9E}" dt="2026-05-04T05:38:36.916" v="14" actId="14100"/>
        <pc:sldMkLst>
          <pc:docMk/>
          <pc:sldMk cId="3257142707" sldId="300"/>
        </pc:sldMkLst>
        <pc:spChg chg="del">
          <ac:chgData name="Edgar Waelpoel" userId="c545e4b5-5c18-4b05-82e5-3e9f8d3c23a7" providerId="ADAL" clId="{8DA81E5F-D266-49D4-8DD1-64E2E9D19C9E}" dt="2026-05-04T05:37:26.256" v="8" actId="478"/>
          <ac:spMkLst>
            <pc:docMk/>
            <pc:sldMk cId="3257142707" sldId="300"/>
            <ac:spMk id="8" creationId="{DD5583DE-7443-4080-BD99-619797AC528B}"/>
          </ac:spMkLst>
        </pc:spChg>
        <pc:spChg chg="del mod">
          <ac:chgData name="Edgar Waelpoel" userId="c545e4b5-5c18-4b05-82e5-3e9f8d3c23a7" providerId="ADAL" clId="{8DA81E5F-D266-49D4-8DD1-64E2E9D19C9E}" dt="2026-05-04T05:37:19.420" v="7" actId="478"/>
          <ac:spMkLst>
            <pc:docMk/>
            <pc:sldMk cId="3257142707" sldId="300"/>
            <ac:spMk id="9" creationId="{808FECB0-A95A-4C97-98C1-3C374C8E357B}"/>
          </ac:spMkLst>
        </pc:spChg>
        <pc:picChg chg="add mod">
          <ac:chgData name="Edgar Waelpoel" userId="c545e4b5-5c18-4b05-82e5-3e9f8d3c23a7" providerId="ADAL" clId="{8DA81E5F-D266-49D4-8DD1-64E2E9D19C9E}" dt="2026-05-04T05:38:36.916" v="14" actId="14100"/>
          <ac:picMkLst>
            <pc:docMk/>
            <pc:sldMk cId="3257142707" sldId="300"/>
            <ac:picMk id="3" creationId="{76226F83-F40B-70D7-17E3-AE9F01DD3B58}"/>
          </ac:picMkLst>
        </pc:picChg>
        <pc:picChg chg="del mod">
          <ac:chgData name="Edgar Waelpoel" userId="c545e4b5-5c18-4b05-82e5-3e9f8d3c23a7" providerId="ADAL" clId="{8DA81E5F-D266-49D4-8DD1-64E2E9D19C9E}" dt="2026-05-04T05:37:19.420" v="7" actId="478"/>
          <ac:picMkLst>
            <pc:docMk/>
            <pc:sldMk cId="3257142707" sldId="300"/>
            <ac:picMk id="1026" creationId="{9A2D0FC3-9CE9-49B6-8A93-4D1557C6CAE9}"/>
          </ac:picMkLst>
        </pc:picChg>
      </pc:sldChg>
      <pc:sldChg chg="modSp modAnim">
        <pc:chgData name="Edgar Waelpoel" userId="c545e4b5-5c18-4b05-82e5-3e9f8d3c23a7" providerId="ADAL" clId="{8DA81E5F-D266-49D4-8DD1-64E2E9D19C9E}" dt="2026-05-04T05:57:34.616" v="114" actId="20577"/>
        <pc:sldMkLst>
          <pc:docMk/>
          <pc:sldMk cId="3421263690" sldId="342"/>
        </pc:sldMkLst>
        <pc:spChg chg="mod">
          <ac:chgData name="Edgar Waelpoel" userId="c545e4b5-5c18-4b05-82e5-3e9f8d3c23a7" providerId="ADAL" clId="{8DA81E5F-D266-49D4-8DD1-64E2E9D19C9E}" dt="2026-05-04T05:57:34.616" v="114" actId="20577"/>
          <ac:spMkLst>
            <pc:docMk/>
            <pc:sldMk cId="3421263690" sldId="342"/>
            <ac:spMk id="5" creationId="{863A1E4A-A4D5-40D8-BA65-9D7DCC4FBFA8}"/>
          </ac:spMkLst>
        </pc:spChg>
      </pc:sldChg>
      <pc:sldChg chg="addSp delSp modSp mod delAnim">
        <pc:chgData name="Edgar Waelpoel" userId="c545e4b5-5c18-4b05-82e5-3e9f8d3c23a7" providerId="ADAL" clId="{8DA81E5F-D266-49D4-8DD1-64E2E9D19C9E}" dt="2026-05-04T05:54:29.762" v="39" actId="1076"/>
        <pc:sldMkLst>
          <pc:docMk/>
          <pc:sldMk cId="2380595348" sldId="360"/>
        </pc:sldMkLst>
        <pc:spChg chg="del">
          <ac:chgData name="Edgar Waelpoel" userId="c545e4b5-5c18-4b05-82e5-3e9f8d3c23a7" providerId="ADAL" clId="{8DA81E5F-D266-49D4-8DD1-64E2E9D19C9E}" dt="2026-05-04T05:54:17.216" v="33" actId="478"/>
          <ac:spMkLst>
            <pc:docMk/>
            <pc:sldMk cId="2380595348" sldId="360"/>
            <ac:spMk id="8" creationId="{DD5583DE-7443-4080-BD99-619797AC528B}"/>
          </ac:spMkLst>
        </pc:spChg>
        <pc:spChg chg="del mod">
          <ac:chgData name="Edgar Waelpoel" userId="c545e4b5-5c18-4b05-82e5-3e9f8d3c23a7" providerId="ADAL" clId="{8DA81E5F-D266-49D4-8DD1-64E2E9D19C9E}" dt="2026-05-04T05:54:14.244" v="32" actId="478"/>
          <ac:spMkLst>
            <pc:docMk/>
            <pc:sldMk cId="2380595348" sldId="360"/>
            <ac:spMk id="9" creationId="{808FECB0-A95A-4C97-98C1-3C374C8E357B}"/>
          </ac:spMkLst>
        </pc:spChg>
        <pc:picChg chg="add mod">
          <ac:chgData name="Edgar Waelpoel" userId="c545e4b5-5c18-4b05-82e5-3e9f8d3c23a7" providerId="ADAL" clId="{8DA81E5F-D266-49D4-8DD1-64E2E9D19C9E}" dt="2026-05-04T05:54:27.264" v="38" actId="1076"/>
          <ac:picMkLst>
            <pc:docMk/>
            <pc:sldMk cId="2380595348" sldId="360"/>
            <ac:picMk id="3" creationId="{A6925F17-9C2E-247D-FAB0-573C2FE65DB3}"/>
          </ac:picMkLst>
        </pc:picChg>
        <pc:picChg chg="mod">
          <ac:chgData name="Edgar Waelpoel" userId="c545e4b5-5c18-4b05-82e5-3e9f8d3c23a7" providerId="ADAL" clId="{8DA81E5F-D266-49D4-8DD1-64E2E9D19C9E}" dt="2026-05-04T05:54:29.762" v="39" actId="1076"/>
          <ac:picMkLst>
            <pc:docMk/>
            <pc:sldMk cId="2380595348" sldId="360"/>
            <ac:picMk id="1026" creationId="{9A2D0FC3-9CE9-49B6-8A93-4D1557C6CAE9}"/>
          </ac:picMkLst>
        </pc:picChg>
      </pc:sldChg>
      <pc:sldChg chg="addSp delSp modSp mod delAnim">
        <pc:chgData name="Edgar Waelpoel" userId="c545e4b5-5c18-4b05-82e5-3e9f8d3c23a7" providerId="ADAL" clId="{8DA81E5F-D266-49D4-8DD1-64E2E9D19C9E}" dt="2026-05-04T05:55:36.927" v="48" actId="1076"/>
        <pc:sldMkLst>
          <pc:docMk/>
          <pc:sldMk cId="1844314906" sldId="362"/>
        </pc:sldMkLst>
        <pc:spChg chg="del">
          <ac:chgData name="Edgar Waelpoel" userId="c545e4b5-5c18-4b05-82e5-3e9f8d3c23a7" providerId="ADAL" clId="{8DA81E5F-D266-49D4-8DD1-64E2E9D19C9E}" dt="2026-05-04T05:55:21.367" v="40" actId="478"/>
          <ac:spMkLst>
            <pc:docMk/>
            <pc:sldMk cId="1844314906" sldId="362"/>
            <ac:spMk id="8" creationId="{DD5583DE-7443-4080-BD99-619797AC528B}"/>
          </ac:spMkLst>
        </pc:spChg>
        <pc:spChg chg="del">
          <ac:chgData name="Edgar Waelpoel" userId="c545e4b5-5c18-4b05-82e5-3e9f8d3c23a7" providerId="ADAL" clId="{8DA81E5F-D266-49D4-8DD1-64E2E9D19C9E}" dt="2026-05-04T05:55:23.093" v="41" actId="478"/>
          <ac:spMkLst>
            <pc:docMk/>
            <pc:sldMk cId="1844314906" sldId="362"/>
            <ac:spMk id="9" creationId="{808FECB0-A95A-4C97-98C1-3C374C8E357B}"/>
          </ac:spMkLst>
        </pc:spChg>
        <pc:picChg chg="add mod">
          <ac:chgData name="Edgar Waelpoel" userId="c545e4b5-5c18-4b05-82e5-3e9f8d3c23a7" providerId="ADAL" clId="{8DA81E5F-D266-49D4-8DD1-64E2E9D19C9E}" dt="2026-05-04T05:55:34.909" v="47" actId="1076"/>
          <ac:picMkLst>
            <pc:docMk/>
            <pc:sldMk cId="1844314906" sldId="362"/>
            <ac:picMk id="3" creationId="{1A89442A-9568-5650-80BA-3050B4DD92CE}"/>
          </ac:picMkLst>
        </pc:picChg>
        <pc:picChg chg="mod">
          <ac:chgData name="Edgar Waelpoel" userId="c545e4b5-5c18-4b05-82e5-3e9f8d3c23a7" providerId="ADAL" clId="{8DA81E5F-D266-49D4-8DD1-64E2E9D19C9E}" dt="2026-05-04T05:55:36.927" v="48" actId="1076"/>
          <ac:picMkLst>
            <pc:docMk/>
            <pc:sldMk cId="1844314906" sldId="362"/>
            <ac:picMk id="1026" creationId="{9A2D0FC3-9CE9-49B6-8A93-4D1557C6CAE9}"/>
          </ac:picMkLst>
        </pc:picChg>
      </pc:sldChg>
      <pc:sldChg chg="mod modShow">
        <pc:chgData name="Edgar Waelpoel" userId="c545e4b5-5c18-4b05-82e5-3e9f8d3c23a7" providerId="ADAL" clId="{8DA81E5F-D266-49D4-8DD1-64E2E9D19C9E}" dt="2026-05-04T05:39:04.109" v="15" actId="729"/>
        <pc:sldMkLst>
          <pc:docMk/>
          <pc:sldMk cId="959974428" sldId="372"/>
        </pc:sldMkLst>
      </pc:sldChg>
      <pc:sldChg chg="addSp delSp modSp mod modShow">
        <pc:chgData name="Edgar Waelpoel" userId="c545e4b5-5c18-4b05-82e5-3e9f8d3c23a7" providerId="ADAL" clId="{8DA81E5F-D266-49D4-8DD1-64E2E9D19C9E}" dt="2026-05-04T05:40:48.686" v="21" actId="1076"/>
        <pc:sldMkLst>
          <pc:docMk/>
          <pc:sldMk cId="2169159853" sldId="374"/>
        </pc:sldMkLst>
        <pc:picChg chg="add mod">
          <ac:chgData name="Edgar Waelpoel" userId="c545e4b5-5c18-4b05-82e5-3e9f8d3c23a7" providerId="ADAL" clId="{8DA81E5F-D266-49D4-8DD1-64E2E9D19C9E}" dt="2026-05-04T05:40:48.686" v="21" actId="1076"/>
          <ac:picMkLst>
            <pc:docMk/>
            <pc:sldMk cId="2169159853" sldId="374"/>
            <ac:picMk id="1026" creationId="{CAD3B6AA-4C56-B64C-113E-E6ABC1A326F9}"/>
          </ac:picMkLst>
        </pc:picChg>
        <pc:picChg chg="del">
          <ac:chgData name="Edgar Waelpoel" userId="c545e4b5-5c18-4b05-82e5-3e9f8d3c23a7" providerId="ADAL" clId="{8DA81E5F-D266-49D4-8DD1-64E2E9D19C9E}" dt="2026-05-04T05:40:30.738" v="17" actId="478"/>
          <ac:picMkLst>
            <pc:docMk/>
            <pc:sldMk cId="2169159853" sldId="374"/>
            <ac:picMk id="3076" creationId="{5434DE54-46D8-4ED4-B327-1CCA7958F828}"/>
          </ac:picMkLst>
        </pc:picChg>
      </pc:sldChg>
      <pc:sldChg chg="addSp delSp modSp mod delAnim">
        <pc:chgData name="Edgar Waelpoel" userId="c545e4b5-5c18-4b05-82e5-3e9f8d3c23a7" providerId="ADAL" clId="{8DA81E5F-D266-49D4-8DD1-64E2E9D19C9E}" dt="2026-05-04T05:56:51.296" v="56" actId="1076"/>
        <pc:sldMkLst>
          <pc:docMk/>
          <pc:sldMk cId="1217694896" sldId="387"/>
        </pc:sldMkLst>
        <pc:spChg chg="del">
          <ac:chgData name="Edgar Waelpoel" userId="c545e4b5-5c18-4b05-82e5-3e9f8d3c23a7" providerId="ADAL" clId="{8DA81E5F-D266-49D4-8DD1-64E2E9D19C9E}" dt="2026-05-04T05:56:33.925" v="49" actId="478"/>
          <ac:spMkLst>
            <pc:docMk/>
            <pc:sldMk cId="1217694896" sldId="387"/>
            <ac:spMk id="8" creationId="{DD5583DE-7443-4080-BD99-619797AC528B}"/>
          </ac:spMkLst>
        </pc:spChg>
        <pc:spChg chg="del">
          <ac:chgData name="Edgar Waelpoel" userId="c545e4b5-5c18-4b05-82e5-3e9f8d3c23a7" providerId="ADAL" clId="{8DA81E5F-D266-49D4-8DD1-64E2E9D19C9E}" dt="2026-05-04T05:56:35.474" v="50" actId="478"/>
          <ac:spMkLst>
            <pc:docMk/>
            <pc:sldMk cId="1217694896" sldId="387"/>
            <ac:spMk id="9" creationId="{808FECB0-A95A-4C97-98C1-3C374C8E357B}"/>
          </ac:spMkLst>
        </pc:spChg>
        <pc:picChg chg="add mod">
          <ac:chgData name="Edgar Waelpoel" userId="c545e4b5-5c18-4b05-82e5-3e9f8d3c23a7" providerId="ADAL" clId="{8DA81E5F-D266-49D4-8DD1-64E2E9D19C9E}" dt="2026-05-04T05:56:51.296" v="56" actId="1076"/>
          <ac:picMkLst>
            <pc:docMk/>
            <pc:sldMk cId="1217694896" sldId="387"/>
            <ac:picMk id="3" creationId="{18FF2E6F-7884-4658-66A1-BB2787FD6E2D}"/>
          </ac:picMkLst>
        </pc:picChg>
        <pc:picChg chg="mod">
          <ac:chgData name="Edgar Waelpoel" userId="c545e4b5-5c18-4b05-82e5-3e9f8d3c23a7" providerId="ADAL" clId="{8DA81E5F-D266-49D4-8DD1-64E2E9D19C9E}" dt="2026-05-04T05:56:37.717" v="51" actId="1076"/>
          <ac:picMkLst>
            <pc:docMk/>
            <pc:sldMk cId="1217694896" sldId="387"/>
            <ac:picMk id="1026" creationId="{9A2D0FC3-9CE9-49B6-8A93-4D1557C6CAE9}"/>
          </ac:picMkLst>
        </pc:picChg>
      </pc:sldChg>
    </pc:docChg>
  </pc:docChgLst>
  <pc:docChgLst>
    <pc:chgData name="Joost van Rooij" userId="36edc8ae-f410-4168-b489-68bbd0b8912d" providerId="ADAL" clId="{56A98CEC-FF83-4F84-AB39-7A5343ED182D}"/>
    <pc:docChg chg="custSel modSld">
      <pc:chgData name="Joost van Rooij" userId="36edc8ae-f410-4168-b489-68bbd0b8912d" providerId="ADAL" clId="{56A98CEC-FF83-4F84-AB39-7A5343ED182D}" dt="2026-02-05T18:15:46.287" v="27" actId="20577"/>
      <pc:docMkLst>
        <pc:docMk/>
      </pc:docMkLst>
      <pc:sldChg chg="modSp mod">
        <pc:chgData name="Joost van Rooij" userId="36edc8ae-f410-4168-b489-68bbd0b8912d" providerId="ADAL" clId="{56A98CEC-FF83-4F84-AB39-7A5343ED182D}" dt="2026-02-05T18:15:46.287" v="27" actId="20577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5.jpeg"/><Relationship Id="rId7" Type="http://schemas.openxmlformats.org/officeDocument/2006/relationships/image" Target="../media/image3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6.tiff"/><Relationship Id="rId9" Type="http://schemas.openxmlformats.org/officeDocument/2006/relationships/image" Target="../media/image32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5.jpeg"/><Relationship Id="rId7" Type="http://schemas.openxmlformats.org/officeDocument/2006/relationships/image" Target="../media/image3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6.tiff"/><Relationship Id="rId9" Type="http://schemas.openxmlformats.org/officeDocument/2006/relationships/image" Target="../media/image32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5.jpeg"/><Relationship Id="rId7" Type="http://schemas.openxmlformats.org/officeDocument/2006/relationships/image" Target="../media/image3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6.tiff"/><Relationship Id="rId9" Type="http://schemas.openxmlformats.org/officeDocument/2006/relationships/image" Target="../media/image32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_avondz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794092"/>
            <a:ext cx="6400800" cy="4363100"/>
          </a:xfrm>
        </p:spPr>
        <p:txBody>
          <a:bodyPr/>
          <a:lstStyle/>
          <a:p>
            <a:r>
              <a:rPr lang="nl-NL" sz="6000" dirty="0">
                <a:solidFill>
                  <a:schemeClr val="bg1"/>
                </a:solidFill>
                <a:latin typeface="Sansa Normal"/>
                <a:cs typeface="Sansa Normal"/>
              </a:rPr>
              <a:t>Welkom bij </a:t>
            </a:r>
            <a:r>
              <a:rPr lang="nl-NL" sz="6000" dirty="0">
                <a:solidFill>
                  <a:schemeClr val="bg1"/>
                </a:solidFill>
                <a:latin typeface="Sansa Bold"/>
                <a:cs typeface="Sansa Bold"/>
              </a:rPr>
              <a:t>SV </a:t>
            </a:r>
            <a:r>
              <a:rPr lang="nl-NL" sz="6000" dirty="0" err="1">
                <a:solidFill>
                  <a:schemeClr val="bg1"/>
                </a:solidFill>
                <a:latin typeface="Sansa Bold"/>
                <a:cs typeface="Sansa Bold"/>
              </a:rPr>
              <a:t>BVtL</a:t>
            </a:r>
            <a:endParaRPr lang="nl-NL" sz="6000" dirty="0">
              <a:solidFill>
                <a:schemeClr val="bg1"/>
              </a:solidFill>
              <a:latin typeface="Sansa Bold"/>
              <a:cs typeface="Sansa Bold"/>
            </a:endParaRPr>
          </a:p>
          <a:p>
            <a:r>
              <a:rPr lang="nl-NL" sz="6000" dirty="0">
                <a:solidFill>
                  <a:schemeClr val="bg1"/>
                </a:solidFill>
                <a:latin typeface="Sansa Bold"/>
                <a:cs typeface="Sansa Bold"/>
              </a:rPr>
              <a:t>Introductiecursus</a:t>
            </a:r>
          </a:p>
          <a:p>
            <a:r>
              <a:rPr lang="nl-NL" sz="6000" dirty="0">
                <a:solidFill>
                  <a:schemeClr val="bg1"/>
                </a:solidFill>
                <a:latin typeface="Sansa Bold"/>
                <a:cs typeface="Sansa Bold"/>
              </a:rPr>
              <a:t>mei 2026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9893" y="685800"/>
            <a:ext cx="1506795" cy="1860892"/>
          </a:xfrm>
          <a:prstGeom prst="rect">
            <a:avLst/>
          </a:prstGeom>
          <a:effectLst>
            <a:outerShdw blurRad="63500" dist="38100" dir="2700000">
              <a:srgbClr val="000000">
                <a:alpha val="38000"/>
              </a:srgbClr>
            </a:outerShdw>
            <a:reflection stA="24000" endPos="51000" dist="381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276225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1</a:t>
            </a:r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Veiligheidsinstructies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Links, Rechts en oogdominantie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Staan / zitten &amp; lichaamshouding (pistool, karabijn en geweer)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Richten pistool &amp; geweer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Nulstelling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Met de instructeur de baan 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" name="Picture 6" descr="Pistool_03.jpg">
            <a:extLst>
              <a:ext uri="{FF2B5EF4-FFF2-40B4-BE49-F238E27FC236}">
                <a16:creationId xmlns:a16="http://schemas.microsoft.com/office/drawing/2014/main" id="{70A66BCD-B4A0-4681-9A42-B26C3512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302138"/>
            <a:ext cx="3491879" cy="25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276225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Algemene opmerkingen:</a:t>
            </a:r>
          </a:p>
          <a:p>
            <a:pPr algn="l"/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Positie van de instructeur tijdens het schieten.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Mag een instructeur je aanraken om de juiste positie aan te nemen?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Er kunnen foto’s gemaakt worden voor op </a:t>
            </a:r>
            <a:r>
              <a:rPr lang="nl-NL" sz="2000" dirty="0" err="1">
                <a:solidFill>
                  <a:schemeClr val="tx1"/>
                </a:solidFill>
              </a:rPr>
              <a:t>social</a:t>
            </a:r>
            <a:r>
              <a:rPr lang="nl-NL" sz="2000" dirty="0">
                <a:solidFill>
                  <a:schemeClr val="tx1"/>
                </a:solidFill>
              </a:rPr>
              <a:t> media waarbij gezicht </a:t>
            </a:r>
            <a:r>
              <a:rPr lang="nl-NL" sz="2000" dirty="0" err="1">
                <a:solidFill>
                  <a:schemeClr val="tx1"/>
                </a:solidFill>
              </a:rPr>
              <a:t>geblurd</a:t>
            </a:r>
            <a:r>
              <a:rPr lang="nl-NL" sz="2000" dirty="0">
                <a:solidFill>
                  <a:schemeClr val="tx1"/>
                </a:solidFill>
              </a:rPr>
              <a:t> worden.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Let op de hulzen… ze kunnen warm zijn.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6" name="Picture 5" descr="Pistool_07.jpg">
            <a:extLst>
              <a:ext uri="{FF2B5EF4-FFF2-40B4-BE49-F238E27FC236}">
                <a16:creationId xmlns:a16="http://schemas.microsoft.com/office/drawing/2014/main" id="{B4317651-456E-49F8-9682-345722C3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725144"/>
            <a:ext cx="2680725" cy="20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92C5DD7-0841-4D14-8AF8-620B96DD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"/>
            <a:ext cx="9144000" cy="1715692"/>
          </a:xfrm>
          <a:prstGeom prst="rect">
            <a:avLst/>
          </a:prstGeom>
        </p:spPr>
      </p:pic>
      <p:pic>
        <p:nvPicPr>
          <p:cNvPr id="3" name="Picture 2" descr="A poster with text on it&#10;&#10;AI-generated content may be incorrect.">
            <a:extLst>
              <a:ext uri="{FF2B5EF4-FFF2-40B4-BE49-F238E27FC236}">
                <a16:creationId xmlns:a16="http://schemas.microsoft.com/office/drawing/2014/main" id="{76226F83-F40B-70D7-17E3-AE9F01DD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17334"/>
            <a:ext cx="5832389" cy="51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940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</a:t>
            </a:r>
            <a:r>
              <a:rPr lang="nl-NL" sz="2000" b="1" dirty="0">
                <a:solidFill>
                  <a:schemeClr val="tx1"/>
                </a:solidFill>
              </a:rPr>
              <a:t>			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Waarom gaat het baan alarm af? 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Iemand moet de baan op.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Er is een situatie waardoor het direct stoppen van het schieten noodzakelijk is.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rgbClr val="FF0000"/>
              </a:solidFill>
            </a:endParaRP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3074" name="Picture 2" descr="Waarschuwing Alarm Licht Vector Geïsoleerd Stockvectorkunst en meer beelden  van Alarm - iStock">
            <a:extLst>
              <a:ext uri="{FF2B5EF4-FFF2-40B4-BE49-F238E27FC236}">
                <a16:creationId xmlns:a16="http://schemas.microsoft.com/office/drawing/2014/main" id="{8E42C915-598F-4503-AFDE-0867E0AE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29">
            <a:off x="5104671" y="3723610"/>
            <a:ext cx="3325341" cy="33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536EFC2-E0BF-4A18-B037-43F3B335C9D8}"/>
              </a:ext>
            </a:extLst>
          </p:cNvPr>
          <p:cNvSpPr txBox="1"/>
          <p:nvPr/>
        </p:nvSpPr>
        <p:spPr>
          <a:xfrm>
            <a:off x="1115616" y="5083556"/>
            <a:ext cx="405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Wie mag het baan alarm activeren? </a:t>
            </a:r>
          </a:p>
          <a:p>
            <a:pPr algn="l"/>
            <a:r>
              <a:rPr lang="nl-NL" sz="1800" b="1" dirty="0">
                <a:solidFill>
                  <a:srgbClr val="FF0000"/>
                </a:solidFill>
              </a:rPr>
              <a:t>IEDEREEN</a:t>
            </a:r>
            <a:r>
              <a:rPr lang="nl-NL" sz="1800" dirty="0">
                <a:solidFill>
                  <a:srgbClr val="FF0000"/>
                </a:solidFill>
              </a:rPr>
              <a:t> DIE DENK DAT HET NODIG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0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 </a:t>
            </a:r>
            <a:r>
              <a:rPr lang="nl-NL" sz="4400" b="1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		 							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Wat moet je doen? 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Magazijn eruit halen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Laatste patroon uit de kamer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Wapen neerleggen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1,5 meter uit het schietpunt stappen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Als je problemen hebt met het ontladen van je wapen…leg je het wapen in de veilige richting en geef je duidelijk aan dat je wapen NIET veilig is!</a:t>
            </a:r>
          </a:p>
          <a:p>
            <a:pPr marL="457200" indent="-457200" algn="l">
              <a:buAutoNum type="arabicPeriod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Pas na commando “Vuren vrij” kan er weer geschoten worden.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098" name="Picture 2" descr="Alarm… – &quot;Iris Papilio&quot; Regenboogvlinder">
            <a:extLst>
              <a:ext uri="{FF2B5EF4-FFF2-40B4-BE49-F238E27FC236}">
                <a16:creationId xmlns:a16="http://schemas.microsoft.com/office/drawing/2014/main" id="{04705DA7-F1CE-4DE9-ADB1-0F5BE10B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76726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Foto’s maken en </a:t>
            </a:r>
            <a:r>
              <a:rPr lang="nl-NL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media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Foto’s maken mag maar let op de veiligheidsvoorschriften.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Stoor de schutter niet tijdens het schieten &amp; blijf achter de schutter.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Wees voorzichtig met het plaatsen van foto’s op de </a:t>
            </a:r>
            <a:r>
              <a:rPr lang="nl-NL" sz="2000" dirty="0" err="1">
                <a:solidFill>
                  <a:schemeClr val="tx1"/>
                </a:solidFill>
              </a:rPr>
              <a:t>social</a:t>
            </a:r>
            <a:r>
              <a:rPr lang="nl-NL" sz="2000" dirty="0">
                <a:solidFill>
                  <a:schemeClr val="tx1"/>
                </a:solidFill>
              </a:rPr>
              <a:t> media.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EA4279-F337-479F-B07B-DA4941D0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48" y="4365104"/>
            <a:ext cx="2552700" cy="1790700"/>
          </a:xfrm>
          <a:prstGeom prst="rect">
            <a:avLst/>
          </a:prstGeom>
        </p:spPr>
      </p:pic>
      <p:pic>
        <p:nvPicPr>
          <p:cNvPr id="7" name="Picture 4" descr="logo-politie – Verdercoach">
            <a:extLst>
              <a:ext uri="{FF2B5EF4-FFF2-40B4-BE49-F238E27FC236}">
                <a16:creationId xmlns:a16="http://schemas.microsoft.com/office/drawing/2014/main" id="{89CAEACE-871C-41E8-A75A-FCDDCFE9D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3498" r="13507" b="20977"/>
          <a:stretch/>
        </p:blipFill>
        <p:spPr bwMode="auto">
          <a:xfrm>
            <a:off x="827584" y="5476419"/>
            <a:ext cx="205172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NSA - Koninklijke Nederlandse Schietsport Associatie">
            <a:extLst>
              <a:ext uri="{FF2B5EF4-FFF2-40B4-BE49-F238E27FC236}">
                <a16:creationId xmlns:a16="http://schemas.microsoft.com/office/drawing/2014/main" id="{B9930F02-77AA-4D42-BFE2-BE065F44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6" y="458112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5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047874"/>
            <a:ext cx="8640960" cy="3325341"/>
          </a:xfrm>
        </p:spPr>
        <p:txBody>
          <a:bodyPr/>
          <a:lstStyle/>
          <a:p>
            <a:pPr algn="l"/>
            <a:r>
              <a:rPr lang="nl-N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Voorbeelden </a:t>
            </a:r>
            <a:r>
              <a:rPr lang="nl-NL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nl-N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media </a:t>
            </a:r>
            <a:r>
              <a:rPr lang="nl-NL" sz="2800" dirty="0">
                <a:solidFill>
                  <a:schemeClr val="tx1"/>
                </a:solidFill>
              </a:rPr>
              <a:t>: goed of fout?</a:t>
            </a:r>
            <a:r>
              <a:rPr lang="nl-NL" sz="2800" b="1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 descr="Afbeelding met persoon, person, wapen">
            <a:extLst>
              <a:ext uri="{FF2B5EF4-FFF2-40B4-BE49-F238E27FC236}">
                <a16:creationId xmlns:a16="http://schemas.microsoft.com/office/drawing/2014/main" id="{92F51843-2AD3-603A-BD03-ED19EC4B4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14"/>
          <a:stretch/>
        </p:blipFill>
        <p:spPr>
          <a:xfrm>
            <a:off x="3135915" y="4437112"/>
            <a:ext cx="2323003" cy="1743075"/>
          </a:xfrm>
          <a:prstGeom prst="rect">
            <a:avLst/>
          </a:prstGeom>
        </p:spPr>
      </p:pic>
      <p:pic>
        <p:nvPicPr>
          <p:cNvPr id="9" name="Afbeelding 8" descr="Afbeelding met persoon">
            <a:extLst>
              <a:ext uri="{FF2B5EF4-FFF2-40B4-BE49-F238E27FC236}">
                <a16:creationId xmlns:a16="http://schemas.microsoft.com/office/drawing/2014/main" id="{7CC9E4E6-06B1-6DFB-08B0-A4C5EC01B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38" y="2996952"/>
            <a:ext cx="2714625" cy="1685925"/>
          </a:xfrm>
          <a:prstGeom prst="rect">
            <a:avLst/>
          </a:prstGeom>
        </p:spPr>
      </p:pic>
      <p:pic>
        <p:nvPicPr>
          <p:cNvPr id="11" name="Afbeelding 10" descr="Afbeelding met tekst">
            <a:extLst>
              <a:ext uri="{FF2B5EF4-FFF2-40B4-BE49-F238E27FC236}">
                <a16:creationId xmlns:a16="http://schemas.microsoft.com/office/drawing/2014/main" id="{F5ABFF31-EA6B-D777-4EF8-23B7E69CA5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14"/>
          <a:stretch/>
        </p:blipFill>
        <p:spPr>
          <a:xfrm>
            <a:off x="5620322" y="2805669"/>
            <a:ext cx="2323002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352839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Basis onderdelen pistool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758BD8-F581-49D7-A3A8-283F32E8F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01"/>
          <a:stretch/>
        </p:blipFill>
        <p:spPr>
          <a:xfrm>
            <a:off x="4946091" y="2980425"/>
            <a:ext cx="3658595" cy="2520280"/>
          </a:xfrm>
          <a:prstGeom prst="rect">
            <a:avLst/>
          </a:prstGeom>
        </p:spPr>
      </p:pic>
      <p:pic>
        <p:nvPicPr>
          <p:cNvPr id="1026" name="Picture 2" descr="Parts of a Handgun">
            <a:extLst>
              <a:ext uri="{FF2B5EF4-FFF2-40B4-BE49-F238E27FC236}">
                <a16:creationId xmlns:a16="http://schemas.microsoft.com/office/drawing/2014/main" id="{6AEA9D27-8CF3-48D9-B4D6-DD550911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0933"/>
            <a:ext cx="4550794" cy="23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7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568952" cy="4608512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Kogel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1026" name="Picture 2" descr="Bullet Types [The Ultimate Guide] - Sniper Country">
            <a:extLst>
              <a:ext uri="{FF2B5EF4-FFF2-40B4-BE49-F238E27FC236}">
                <a16:creationId xmlns:a16="http://schemas.microsoft.com/office/drawing/2014/main" id="{CAD3B6AA-4C56-B64C-113E-E6ABC1A3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48768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5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3960440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gebeurt er tijdens het vuren 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Trekker gaat over en schot gaat af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Slede gaan naar achteren door gasdruk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Verschoten huls wordt door patroontrekker uit de kamer geworpen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Sluitveer drukt slede/afsluiter weer naar voren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Slede/afsluiter neemt in voorwaartse beweging nieuwe patroon mee naar voren in de patroonkamer van de loop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In totaal verstrijkt er grofweg 0,3 seconden tussen het overhalen van de trekker en treffen van het doel.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35FE8D9-FEA9-4C33-B902-3794237D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metaalgoed&#10;&#10;Automatisch gegenereerde beschrijving">
            <a:extLst>
              <a:ext uri="{FF2B5EF4-FFF2-40B4-BE49-F238E27FC236}">
                <a16:creationId xmlns:a16="http://schemas.microsoft.com/office/drawing/2014/main" id="{4054CF07-B840-4ABA-8D6C-26EE8B1D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90" y="4688341"/>
            <a:ext cx="3239628" cy="216965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CB3F50F-FCD2-492C-818D-C3F0F6E121AC}"/>
              </a:ext>
            </a:extLst>
          </p:cNvPr>
          <p:cNvSpPr txBox="1">
            <a:spLocks/>
          </p:cNvSpPr>
          <p:nvPr/>
        </p:nvSpPr>
        <p:spPr>
          <a:xfrm>
            <a:off x="323528" y="2164150"/>
            <a:ext cx="8568952" cy="3713122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b="1" dirty="0">
                <a:solidFill>
                  <a:schemeClr val="tx1"/>
                </a:solidFill>
              </a:rPr>
              <a:t>Voorstelronde cursisten en instructeurs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Wie ben je?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Waar woon je?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Waarom schietsport?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Heb je al ervaring?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Dominantie van de ogen bepalen. 									 Les 1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Maak een driehoekje met je handen en kijk naar een vast punt met beide ogen open. Sluit je linker oog.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Verspringt het voorwerp in het driehoekje niet? Dan is je rechteroog dominant.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Verspringt het voorwerp in de driehoek wel? Dan is je linkeroog dominant.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Ik ben rechts maar mijn linkeroog is dominant….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2050" name="Picture 2" descr="Met welk oog kijk je best door de zoeker? - Shoot">
            <a:extLst>
              <a:ext uri="{FF2B5EF4-FFF2-40B4-BE49-F238E27FC236}">
                <a16:creationId xmlns:a16="http://schemas.microsoft.com/office/drawing/2014/main" id="{2937FF5A-A352-4669-B4F5-5BAF974F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476151" cy="23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3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Staan Pistool														Les 1 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Midden voor de schijf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Voetenstand ± 20° t.o.v. de schietrichting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Voeten op schouderbreedte (M), heupbreedte (V)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Voeten staan parallel of heel licht naar buiten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Benen ontspannen gestrekt, de knieën gefixeerd.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Voetzolen zijn gelijkmatig belast. 50% - 50%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AD410B5A-1224-432D-A185-BD0336A20043}"/>
              </a:ext>
            </a:extLst>
          </p:cNvPr>
          <p:cNvGrpSpPr/>
          <p:nvPr/>
        </p:nvGrpSpPr>
        <p:grpSpPr>
          <a:xfrm>
            <a:off x="6516216" y="2564904"/>
            <a:ext cx="2431996" cy="2016224"/>
            <a:chOff x="6516216" y="2564904"/>
            <a:chExt cx="2431996" cy="2016224"/>
          </a:xfrm>
        </p:grpSpPr>
        <p:pic>
          <p:nvPicPr>
            <p:cNvPr id="3073" name="Picture 1">
              <a:extLst>
                <a:ext uri="{FF2B5EF4-FFF2-40B4-BE49-F238E27FC236}">
                  <a16:creationId xmlns:a16="http://schemas.microsoft.com/office/drawing/2014/main" id="{2FD89686-3F55-4252-AF8A-4E6A3A9EF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0000" contras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5"/>
            <a:stretch>
              <a:fillRect/>
            </a:stretch>
          </p:blipFill>
          <p:spPr bwMode="auto">
            <a:xfrm>
              <a:off x="6516216" y="2564904"/>
              <a:ext cx="2213079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0BF362D1-0E26-4124-8302-38572BA35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4619" y="3456889"/>
              <a:ext cx="1884575" cy="772572"/>
              <a:chOff x="9223" y="3181"/>
              <a:chExt cx="1633" cy="615"/>
            </a:xfrm>
          </p:grpSpPr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3BF84089-86D1-4F09-8D8E-5802FC7D7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23" y="3181"/>
                <a:ext cx="163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B775AC56-2977-47BE-B385-177E35D9A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48" y="3208"/>
                <a:ext cx="1451" cy="58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2616945-1579-4B5B-92CA-9977993A7A29}"/>
                </a:ext>
              </a:extLst>
            </p:cNvPr>
            <p:cNvSpPr txBox="1"/>
            <p:nvPr/>
          </p:nvSpPr>
          <p:spPr>
            <a:xfrm>
              <a:off x="7956376" y="3490807"/>
              <a:ext cx="991836" cy="730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  <a:r>
                <a:rPr lang="nl-NL" sz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°</a:t>
              </a:r>
              <a:endPara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608D2FD5-4658-4DB7-B8A6-827289B839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1" y="5098158"/>
            <a:ext cx="4140200" cy="11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Lichaamshouding Pistool		 									Les 1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Heupen evenwijdig aan voetenstand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Schouders evenwijdig met de heupen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Schouders ontspannen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Hoofd rechtop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Vrije arm gefixeerd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90DB1A55-B2CF-439F-BD67-F2D41E69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7938"/>
            <a:ext cx="2304256" cy="22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8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548" y="1916832"/>
            <a:ext cx="8136904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Zittend geweer / karabijn											Les 1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Leg de </a:t>
            </a:r>
            <a:r>
              <a:rPr lang="nl-NL" altLang="ja-JP" sz="2000" dirty="0" err="1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knierol</a:t>
            </a: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onder een hoek van 45gr met de schietrichting.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Plaats de wreef van de rechtervoet recht op de </a:t>
            </a:r>
            <a:r>
              <a:rPr lang="nl-NL" altLang="ja-JP" sz="2000" dirty="0" err="1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knierol</a:t>
            </a: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Het steunbeen wordt rechtop geplaatst.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De voet van het steunbeen en de </a:t>
            </a:r>
            <a:r>
              <a:rPr lang="nl-NL" altLang="ja-JP" sz="2000" dirty="0" err="1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knierol</a:t>
            </a:r>
            <a:r>
              <a:rPr lang="nl-NL" altLang="ja-JP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zitten op één rechte lijn.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Plaats de </a:t>
            </a:r>
            <a:r>
              <a:rPr lang="nl-NL" sz="2000" dirty="0" err="1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elleboog</a:t>
            </a:r>
            <a:r>
              <a:rPr lang="nl-NL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van de steunarm 150mm voor of 100 mm voorbij de knie. De steunarm vormt één lijn met het linker bovenbeen.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De steunhand vormt één lijn met de </a:t>
            </a:r>
            <a:r>
              <a:rPr lang="nl-NL" sz="2000" dirty="0" err="1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elleboog</a:t>
            </a:r>
            <a:r>
              <a:rPr lang="nl-NL" sz="20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, onderarm en pols en bevindt zich op schouder hoogte.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A694FEE1-8BE3-45D0-8B71-C53E9652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8449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Zittend geweer													Les 1 </a:t>
            </a: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A694FEE1-8BE3-45D0-8B71-C53E9652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" y="23877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De Schiethouding">
            <a:extLst>
              <a:ext uri="{FF2B5EF4-FFF2-40B4-BE49-F238E27FC236}">
                <a16:creationId xmlns:a16="http://schemas.microsoft.com/office/drawing/2014/main" id="{DF538925-AD03-4E97-A3BA-ADE9393C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0" y="2924944"/>
            <a:ext cx="4320480" cy="32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6B9D0C7-007B-4A7E-AEAC-BD33B462EB51}"/>
              </a:ext>
            </a:extLst>
          </p:cNvPr>
          <p:cNvCxnSpPr>
            <a:cxnSpLocks/>
          </p:cNvCxnSpPr>
          <p:nvPr/>
        </p:nvCxnSpPr>
        <p:spPr>
          <a:xfrm>
            <a:off x="2305652" y="3789040"/>
            <a:ext cx="1944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2">
            <a:extLst>
              <a:ext uri="{FF2B5EF4-FFF2-40B4-BE49-F238E27FC236}">
                <a16:creationId xmlns:a16="http://schemas.microsoft.com/office/drawing/2014/main" id="{6FB97454-5C79-4637-BC31-1492630B4B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30" y="2924944"/>
            <a:ext cx="3303557" cy="3112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30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Staan geweer / karabijn											Les 1  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marL="342900" indent="-342900" algn="l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 heupen parallel aan de schietrichting</a:t>
            </a:r>
          </a:p>
          <a:p>
            <a:pPr marL="342900" indent="-342900" algn="l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Benen gestrekt en ontspannen</a:t>
            </a:r>
          </a:p>
          <a:p>
            <a:pPr marL="342900" indent="-342900" algn="l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Het bovenlichaam naar rechts en achterwaarts gebogen.</a:t>
            </a:r>
          </a:p>
          <a:p>
            <a:pPr marL="342900" indent="-342900" algn="l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 schouderlijn 20gr gedraaid.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nl-NL" sz="2000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sz="2000" dirty="0">
              <a:solidFill>
                <a:schemeClr val="tx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188C01EC-1BE4-40B8-8103-B848FE3CF4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69160"/>
            <a:ext cx="4140200" cy="1362710"/>
          </a:xfrm>
          <a:prstGeom prst="rect">
            <a:avLst/>
          </a:prstGeom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4855DEB0-02DA-4EBB-8639-28C9DBF67F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1041400" cy="2514600"/>
          </a:xfrm>
          <a:prstGeom prst="rect">
            <a:avLst/>
          </a:prstGeom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F4C7355F-C7DA-4372-AFA2-96E062D4399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36" y="3861048"/>
            <a:ext cx="1985645" cy="2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Wapen laden 													 Les 1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Maximaal 5 patronen per magazijn.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Zorg dat je goed staat.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Loop van het wapen altijd in de veilige richting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Druk het magazijn in het wapen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        of een enkele kogel in de kamer.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Laat de slede van het wapen dicht slaan of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        de grendel sluiten.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Het wapen is nu geladen!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Let op sommige wapens zijn </a:t>
            </a:r>
            <a:r>
              <a:rPr lang="nl-NL" sz="2000" dirty="0" err="1">
                <a:solidFill>
                  <a:schemeClr val="tx1"/>
                </a:solidFill>
              </a:rPr>
              <a:t>semi-automatisch</a:t>
            </a:r>
            <a:r>
              <a:rPr lang="nl-NL" sz="2000" dirty="0">
                <a:solidFill>
                  <a:schemeClr val="tx1"/>
                </a:solidFill>
              </a:rPr>
              <a:t>!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8EA284E1-EBF0-4B0A-B508-6BCA96865BD0}"/>
              </a:ext>
            </a:extLst>
          </p:cNvPr>
          <p:cNvGrpSpPr/>
          <p:nvPr/>
        </p:nvGrpSpPr>
        <p:grpSpPr>
          <a:xfrm>
            <a:off x="6012160" y="2852697"/>
            <a:ext cx="2332873" cy="1715693"/>
            <a:chOff x="5796136" y="3068960"/>
            <a:chExt cx="2736304" cy="2016224"/>
          </a:xfrm>
        </p:grpSpPr>
        <p:pic>
          <p:nvPicPr>
            <p:cNvPr id="4" name="Afbeelding 3" descr="Afbeelding met keukenapparaat&#10;&#10;Automatisch gegenereerde beschrijving">
              <a:extLst>
                <a:ext uri="{FF2B5EF4-FFF2-40B4-BE49-F238E27FC236}">
                  <a16:creationId xmlns:a16="http://schemas.microsoft.com/office/drawing/2014/main" id="{D9621FB6-F3C6-4212-9D81-30A60AAAE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136" y="3140968"/>
              <a:ext cx="2619375" cy="1743075"/>
            </a:xfrm>
            <a:prstGeom prst="rect">
              <a:avLst/>
            </a:prstGeom>
          </p:spPr>
        </p:pic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3D5B7141-BD62-4168-AA8C-E0EFEF078897}"/>
                </a:ext>
              </a:extLst>
            </p:cNvPr>
            <p:cNvCxnSpPr/>
            <p:nvPr/>
          </p:nvCxnSpPr>
          <p:spPr>
            <a:xfrm>
              <a:off x="6444208" y="3068960"/>
              <a:ext cx="2088232" cy="20162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EA44FAB6-3ABE-4219-8DE8-6EC8EC824C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4208" y="3068960"/>
              <a:ext cx="2088232" cy="20162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0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Richten															 Les 1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Pistool &amp; revolver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Karabijn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AA5C007-DAF2-433D-9B80-0985F9C2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109013"/>
            <a:ext cx="2590800" cy="1930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6A0CE22-6241-4A64-A885-5D3CB435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265961"/>
            <a:ext cx="2857500" cy="2857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DF0AB1-22CB-40B0-945D-7C48EA675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372" y="1941893"/>
            <a:ext cx="2466776" cy="2466776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CC7F581-BA67-43F9-9D8C-EFFF2B19F6A7}"/>
              </a:ext>
            </a:extLst>
          </p:cNvPr>
          <p:cNvSpPr/>
          <p:nvPr/>
        </p:nvSpPr>
        <p:spPr>
          <a:xfrm>
            <a:off x="7102881" y="3783636"/>
            <a:ext cx="1828800" cy="1250066"/>
          </a:xfrm>
          <a:prstGeom prst="ellipse">
            <a:avLst/>
          </a:prstGeom>
          <a:noFill/>
          <a:ln w="47625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5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Richten															 Les 1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8FDF691-F9B0-44D9-BF27-6EF8349F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056784" cy="4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66A66E4A-B1D5-4C06-990C-247A1E407343}"/>
              </a:ext>
            </a:extLst>
          </p:cNvPr>
          <p:cNvSpPr/>
          <p:nvPr/>
        </p:nvSpPr>
        <p:spPr>
          <a:xfrm>
            <a:off x="1137330" y="2533570"/>
            <a:ext cx="1706478" cy="3055670"/>
          </a:xfrm>
          <a:prstGeom prst="ellipse">
            <a:avLst/>
          </a:prstGeom>
          <a:noFill/>
          <a:ln w="47625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97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Richten															 Les 1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Geweer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194" name="Picture 2" descr="Richten en het richtbeeld">
            <a:extLst>
              <a:ext uri="{FF2B5EF4-FFF2-40B4-BE49-F238E27FC236}">
                <a16:creationId xmlns:a16="http://schemas.microsoft.com/office/drawing/2014/main" id="{C5B4F6A9-252F-41A8-958E-2E75CDDE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32323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15E48C-767D-41DF-BA17-7706B8B6A0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625"/>
          <a:stretch/>
        </p:blipFill>
        <p:spPr>
          <a:xfrm>
            <a:off x="2195737" y="4677314"/>
            <a:ext cx="1656184" cy="17814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77910E-399E-4C11-BC8F-631B4A063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25"/>
          <a:stretch/>
        </p:blipFill>
        <p:spPr>
          <a:xfrm>
            <a:off x="4860032" y="4677314"/>
            <a:ext cx="165618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35FE8D9-FEA9-4C33-B902-3794237D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CB3F50F-FCD2-492C-818D-C3F0F6E121AC}"/>
              </a:ext>
            </a:extLst>
          </p:cNvPr>
          <p:cNvSpPr txBox="1">
            <a:spLocks/>
          </p:cNvSpPr>
          <p:nvPr/>
        </p:nvSpPr>
        <p:spPr>
          <a:xfrm>
            <a:off x="323528" y="1844824"/>
            <a:ext cx="8208912" cy="3713122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b="1" dirty="0">
                <a:solidFill>
                  <a:schemeClr val="tx1"/>
                </a:solidFill>
              </a:rPr>
              <a:t>Schietvereniging Blijf Voor ‘t 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1919 – Bijzondere Vrijwillige Landstorm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Sv </a:t>
            </a:r>
            <a:r>
              <a:rPr lang="nl-NL" sz="2000" dirty="0" err="1">
                <a:solidFill>
                  <a:schemeClr val="tx1"/>
                </a:solidFill>
              </a:rPr>
              <a:t>BVtL</a:t>
            </a:r>
            <a:r>
              <a:rPr lang="nl-NL" sz="2000" dirty="0">
                <a:solidFill>
                  <a:schemeClr val="tx1"/>
                </a:solidFill>
              </a:rPr>
              <a:t> opgericht 31-10-1945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Diverse locaties in Noordwijk sinds 2008 deze locatie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140 leden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3 banen 25 m, 7 banen 10/12 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Wapens: Pistool, revolver, geweer en karabijn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.22 t/m .45 munitie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KNSA disciplines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4" name="Afbeelding 3" descr="Afbeelding met tekst, buiten, transport, door paard getrokken voertuig">
            <a:extLst>
              <a:ext uri="{FF2B5EF4-FFF2-40B4-BE49-F238E27FC236}">
                <a16:creationId xmlns:a16="http://schemas.microsoft.com/office/drawing/2014/main" id="{1BBD25D7-CB27-3314-6AAB-5AB4A716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188" y="4149080"/>
            <a:ext cx="3642310" cy="22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604448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De Nulstelling 						 							Les 1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Schietarm is ontspannen gestrekt, pols gefixeerd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Heft de schietarm tot op de kaart (Onderkant zwart)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Kijk gedurende 5 sec weg van de schiethand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Controleert of richtmiddelen nog steeds goed staan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Corrigeert met de achterste voet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•	Herhaalt de procedure tot richtbeeld goed is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57219C7-719F-46AE-812A-40DEF05E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-606" r="-305" b="-606"/>
          <a:stretch>
            <a:fillRect/>
          </a:stretch>
        </p:blipFill>
        <p:spPr bwMode="auto">
          <a:xfrm>
            <a:off x="7524328" y="4149080"/>
            <a:ext cx="1440160" cy="21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23B0014-D54C-4AF3-992A-57BD40BA6304}"/>
              </a:ext>
            </a:extLst>
          </p:cNvPr>
          <p:cNvCxnSpPr>
            <a:cxnSpLocks/>
          </p:cNvCxnSpPr>
          <p:nvPr/>
        </p:nvCxnSpPr>
        <p:spPr>
          <a:xfrm>
            <a:off x="8172400" y="3933056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146297D-4C94-4CD8-A91C-71C7F17E7531}"/>
              </a:ext>
            </a:extLst>
          </p:cNvPr>
          <p:cNvCxnSpPr/>
          <p:nvPr/>
        </p:nvCxnSpPr>
        <p:spPr>
          <a:xfrm>
            <a:off x="8172400" y="3933056"/>
            <a:ext cx="216024" cy="2736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604448" cy="3325341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Kaarten						 							Les 1 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 descr="Afbeelding met cirkel, ventilator&#10;&#10;Automatisch gegenereerde beschrijving">
            <a:extLst>
              <a:ext uri="{FF2B5EF4-FFF2-40B4-BE49-F238E27FC236}">
                <a16:creationId xmlns:a16="http://schemas.microsoft.com/office/drawing/2014/main" id="{34DF1292-81B9-442A-E4B5-3C6B4881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30" y="2403452"/>
            <a:ext cx="2143125" cy="2143125"/>
          </a:xfrm>
          <a:prstGeom prst="rect">
            <a:avLst/>
          </a:prstGeom>
        </p:spPr>
      </p:pic>
      <p:pic>
        <p:nvPicPr>
          <p:cNvPr id="7" name="Afbeelding 6" descr="Afbeelding met cirkel&#10;&#10;Automatisch gegenereerde beschrijving">
            <a:extLst>
              <a:ext uri="{FF2B5EF4-FFF2-40B4-BE49-F238E27FC236}">
                <a16:creationId xmlns:a16="http://schemas.microsoft.com/office/drawing/2014/main" id="{3307A9E2-E09B-18EF-2745-844573A44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334" y="4304521"/>
            <a:ext cx="2143125" cy="2143125"/>
          </a:xfrm>
          <a:prstGeom prst="rect">
            <a:avLst/>
          </a:prstGeom>
        </p:spPr>
      </p:pic>
      <p:pic>
        <p:nvPicPr>
          <p:cNvPr id="9" name="Afbeelding 8" descr="Afbeelding met apparaat, keukenapparaat, cirkel, tekst&#10;&#10;Automatisch gegenereerde beschrijving">
            <a:extLst>
              <a:ext uri="{FF2B5EF4-FFF2-40B4-BE49-F238E27FC236}">
                <a16:creationId xmlns:a16="http://schemas.microsoft.com/office/drawing/2014/main" id="{D924159B-D986-A156-0B70-D8CE6DBA4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747" y="4301652"/>
            <a:ext cx="2263935" cy="2143125"/>
          </a:xfrm>
          <a:prstGeom prst="rect">
            <a:avLst/>
          </a:prstGeom>
        </p:spPr>
      </p:pic>
      <p:pic>
        <p:nvPicPr>
          <p:cNvPr id="11" name="Afbeelding 10" descr="Afbeelding met apparaat, keukenapparaat, warmhoudplaat, cirkel&#10;&#10;Automatisch gegenereerde beschrijving">
            <a:extLst>
              <a:ext uri="{FF2B5EF4-FFF2-40B4-BE49-F238E27FC236}">
                <a16:creationId xmlns:a16="http://schemas.microsoft.com/office/drawing/2014/main" id="{CE1B0072-41E4-D1BD-2B11-D471E3E7DB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13" t="2254" r="15895" b="2254"/>
          <a:stretch/>
        </p:blipFill>
        <p:spPr>
          <a:xfrm>
            <a:off x="4619373" y="2403452"/>
            <a:ext cx="2140860" cy="21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1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604448" cy="4549478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We gaan de baan op						 							Les 1 </a:t>
            </a: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Aan  instructeur: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Beperk informatie en instructie tot de af te tekenen onderdelen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Aan cursisten: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Luister naar de instructeur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De instructeurs nemen de wapens en munitie 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 elke ronde korte evaluatie met instructeur en boekje laten invullen!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Ga geen schutters “storen” als je even niets te doen hebt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tx1"/>
                </a:solidFill>
              </a:rPr>
              <a:t>Na het schieten kunnen we uitgebreider vragen beantwoorden.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Zie schema volgende pagina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604448" cy="4896544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We gaan de baan op	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	 						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7A95D710-6EEF-5422-14B6-07F2444C3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93681"/>
              </p:ext>
            </p:extLst>
          </p:nvPr>
        </p:nvGraphicFramePr>
        <p:xfrm>
          <a:off x="557465" y="2276872"/>
          <a:ext cx="777686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985408679"/>
                    </a:ext>
                  </a:extLst>
                </a:gridCol>
                <a:gridCol w="3294455">
                  <a:extLst>
                    <a:ext uri="{9D8B030D-6E8A-4147-A177-3AD203B41FA5}">
                      <a16:colId xmlns:a16="http://schemas.microsoft.com/office/drawing/2014/main" val="8322140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52734393"/>
                    </a:ext>
                  </a:extLst>
                </a:gridCol>
                <a:gridCol w="1962129">
                  <a:extLst>
                    <a:ext uri="{9D8B030D-6E8A-4147-A177-3AD203B41FA5}">
                      <a16:colId xmlns:a16="http://schemas.microsoft.com/office/drawing/2014/main" val="58132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Avond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 te tekenen in boekje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KK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7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KK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9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 GK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1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of karabijn/geweer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Vaardigheidsproef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1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6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276225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2 </a:t>
            </a:r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Veiligheidsinstructies &amp; herhaling les 1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Trekkertechniek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Ademhaling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Narichten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Schieten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4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1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533" y="1988840"/>
            <a:ext cx="8640960" cy="4608512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  <a:latin typeface="Sansa Normal"/>
                <a:cs typeface="Sansa Normal"/>
              </a:rPr>
              <a:t>Kosten: </a:t>
            </a:r>
            <a:br>
              <a:rPr lang="nl-NL" sz="4000" b="1" dirty="0">
                <a:solidFill>
                  <a:schemeClr val="tx1"/>
                </a:solidFill>
                <a:latin typeface="Sansa Normal"/>
                <a:cs typeface="Sansa Normal"/>
              </a:rPr>
            </a:br>
            <a:br>
              <a:rPr lang="nl-N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chemeClr val="tx1"/>
                </a:solidFill>
                <a:latin typeface="Sansa Normal"/>
                <a:cs typeface="Times New Roman" panose="02020603050405020304" pitchFamily="18" charset="0"/>
              </a:rPr>
              <a:t>Kosten cursus				€  80,-</a:t>
            </a:r>
          </a:p>
          <a:p>
            <a:pPr algn="l"/>
            <a:endParaRPr lang="nl-NL" sz="2000" dirty="0">
              <a:solidFill>
                <a:schemeClr val="tx1"/>
              </a:solidFill>
              <a:latin typeface="Sansa Normal"/>
              <a:cs typeface="Sansa Normal"/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Inschrijfgeld eenmalig			</a:t>
            </a:r>
            <a:r>
              <a:rPr lang="nl-NL" sz="2000" dirty="0">
                <a:solidFill>
                  <a:schemeClr val="tx1"/>
                </a:solidFill>
                <a:latin typeface="Sansa Normal"/>
                <a:cs typeface="Times New Roman" panose="02020603050405020304" pitchFamily="18" charset="0"/>
              </a:rPr>
              <a:t>€  </a:t>
            </a:r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37,-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Contributie per jaar			€ 175,-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KNSA lidmaatschap			</a:t>
            </a:r>
            <a:r>
              <a:rPr lang="nl-NL" sz="2000" dirty="0">
                <a:solidFill>
                  <a:schemeClr val="tx1"/>
                </a:solidFill>
                <a:latin typeface="Sansa Normal"/>
                <a:cs typeface="Times New Roman" panose="02020603050405020304" pitchFamily="18" charset="0"/>
              </a:rPr>
              <a:t>€  </a:t>
            </a:r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42,50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Inschrijfgeld KNSA eenmalig	</a:t>
            </a:r>
            <a:r>
              <a:rPr lang="nl-NL" sz="2000" dirty="0">
                <a:solidFill>
                  <a:schemeClr val="tx1"/>
                </a:solidFill>
                <a:latin typeface="Sansa Normal"/>
                <a:cs typeface="Times New Roman" panose="02020603050405020304" pitchFamily="18" charset="0"/>
              </a:rPr>
              <a:t>€  </a:t>
            </a:r>
            <a:r>
              <a:rPr lang="nl-NL" sz="2000" dirty="0">
                <a:solidFill>
                  <a:schemeClr val="tx1"/>
                </a:solidFill>
                <a:latin typeface="Sansa Normal"/>
                <a:cs typeface="Sansa Normal"/>
              </a:rPr>
              <a:t>42,50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latin typeface="Sansa Normal"/>
                <a:cs typeface="Times New Roman" panose="02020603050405020304" pitchFamily="18" charset="0"/>
              </a:rPr>
              <a:t>Korting bij lidmaatschap	    -  €  17,50</a:t>
            </a:r>
          </a:p>
          <a:p>
            <a:pPr algn="l"/>
            <a:endParaRPr lang="nl-NL" sz="2000" b="1" dirty="0">
              <a:solidFill>
                <a:schemeClr val="tx1"/>
              </a:solidFill>
              <a:latin typeface="Sansa Normal"/>
              <a:cs typeface="Times New Roman" panose="02020603050405020304" pitchFamily="18" charset="0"/>
            </a:endParaRPr>
          </a:p>
          <a:p>
            <a:pPr algn="l"/>
            <a:r>
              <a:rPr lang="nl-NL" sz="1600" i="1" dirty="0">
                <a:solidFill>
                  <a:schemeClr val="tx1"/>
                </a:solidFill>
                <a:latin typeface="Sansa Normal"/>
                <a:cs typeface="Times New Roman" panose="02020603050405020304" pitchFamily="18" charset="0"/>
              </a:rPr>
              <a:t>*) onder voorbehoud prijsstijging per 2025 o.b.v. besluit ALV</a:t>
            </a:r>
            <a:endParaRPr lang="nl-NL" sz="1600" i="1" dirty="0">
              <a:solidFill>
                <a:schemeClr val="tx1"/>
              </a:solidFill>
              <a:latin typeface="Sansa Normal"/>
              <a:cs typeface="Sansa Normal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35FE8D9-FEA9-4C33-B902-3794237D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metaalgoed&#10;&#10;Automatisch gegenereerde beschrijving">
            <a:extLst>
              <a:ext uri="{FF2B5EF4-FFF2-40B4-BE49-F238E27FC236}">
                <a16:creationId xmlns:a16="http://schemas.microsoft.com/office/drawing/2014/main" id="{4054CF07-B840-4ABA-8D6C-26EE8B1D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r="15349"/>
          <a:stretch/>
        </p:blipFill>
        <p:spPr>
          <a:xfrm>
            <a:off x="5940152" y="4521698"/>
            <a:ext cx="2664296" cy="21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901405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Inschrijfformulier en VOG		</a:t>
            </a:r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Inschrijfformulier en eigenverklaring digitaal ingevuld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VOG aanvragen en inleveren bij schrijftafel of secretaris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Voorlopig lidmaatschap nummer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KNSA inschrijving door secretaris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Ontvangst KNSA pasje (kan aantal weken duren)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Nieuw en definitief nummer lidmaatschap</a:t>
            </a:r>
          </a:p>
          <a:p>
            <a:pPr algn="l"/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4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176463"/>
          </a:xfrm>
        </p:spPr>
        <p:txBody>
          <a:bodyPr/>
          <a:lstStyle/>
          <a:p>
            <a:pPr algn="l"/>
            <a:r>
              <a:rPr lang="nl-NL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MijnCaptain</a:t>
            </a:r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Whatsapp		</a:t>
            </a:r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 descr="Afbeelding met Graphics, kunst, patroon, schermopname&#10;&#10;Automatisch gegenereerde beschrijving">
            <a:extLst>
              <a:ext uri="{FF2B5EF4-FFF2-40B4-BE49-F238E27FC236}">
                <a16:creationId xmlns:a16="http://schemas.microsoft.com/office/drawing/2014/main" id="{7C69B4C4-0A32-1B5B-570B-09D7FE22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3" y="2462642"/>
            <a:ext cx="3486637" cy="3486637"/>
          </a:xfrm>
          <a:prstGeom prst="rect">
            <a:avLst/>
          </a:prstGeom>
        </p:spPr>
      </p:pic>
      <p:pic>
        <p:nvPicPr>
          <p:cNvPr id="7" name="Afbeelding 6" descr="Afbeelding met patroon, Graphics, zwart-wit, wit&#10;&#10;Automatisch gegenereerde beschrijving">
            <a:extLst>
              <a:ext uri="{FF2B5EF4-FFF2-40B4-BE49-F238E27FC236}">
                <a16:creationId xmlns:a16="http://schemas.microsoft.com/office/drawing/2014/main" id="{EEB128BF-F0EB-DDE7-48E9-63880E1EA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456779"/>
            <a:ext cx="3670300" cy="3492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0AC58CB-CB78-8AC4-D896-DDF7E4EDC163}"/>
              </a:ext>
            </a:extLst>
          </p:cNvPr>
          <p:cNvSpPr txBox="1"/>
          <p:nvPr/>
        </p:nvSpPr>
        <p:spPr>
          <a:xfrm>
            <a:off x="251520" y="600476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</a:t>
            </a:r>
            <a:r>
              <a:rPr lang="nl-NL" dirty="0" err="1"/>
              <a:t>MijnCaptain</a:t>
            </a:r>
            <a:r>
              <a:rPr lang="nl-NL" dirty="0"/>
              <a:t> onder Disciplines &amp; Techniek kun je deze cursuspresentatie downloaden!!</a:t>
            </a:r>
          </a:p>
        </p:txBody>
      </p:sp>
    </p:spTree>
    <p:extLst>
      <p:ext uri="{BB962C8B-B14F-4D97-AF65-F5344CB8AC3E}">
        <p14:creationId xmlns:p14="http://schemas.microsoft.com/office/powerpoint/2010/main" val="2334722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176463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</a:t>
            </a:r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33AEFD-8D65-4133-607F-83FF4F17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1772816"/>
            <a:ext cx="8244408" cy="50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2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92C5DD7-0841-4D14-8AF8-620B96DD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"/>
            <a:ext cx="9144000" cy="1715692"/>
          </a:xfrm>
          <a:prstGeom prst="rect">
            <a:avLst/>
          </a:prstGeom>
        </p:spPr>
      </p:pic>
      <p:pic>
        <p:nvPicPr>
          <p:cNvPr id="1026" name="Picture 2" descr="Rode Kamervlag met Dummy 9mm en .22 - MH Schietsport">
            <a:extLst>
              <a:ext uri="{FF2B5EF4-FFF2-40B4-BE49-F238E27FC236}">
                <a16:creationId xmlns:a16="http://schemas.microsoft.com/office/drawing/2014/main" id="{9A2D0FC3-9CE9-49B6-8A93-4D1557C6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16" y="357301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oster with text on it&#10;&#10;AI-generated content may be incorrect.">
            <a:extLst>
              <a:ext uri="{FF2B5EF4-FFF2-40B4-BE49-F238E27FC236}">
                <a16:creationId xmlns:a16="http://schemas.microsoft.com/office/drawing/2014/main" id="{A6925F17-9C2E-247D-FAB0-573C2FE65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717334"/>
            <a:ext cx="583238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49"/>
            <a:ext cx="8208912" cy="4153317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KNSA disciplines </a:t>
            </a:r>
            <a:r>
              <a:rPr lang="nl-NL" sz="2800" b="1" dirty="0">
                <a:solidFill>
                  <a:schemeClr val="tx1"/>
                </a:solidFill>
              </a:rPr>
              <a:t>welke wij kunnen schieten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Luchtgeweer &amp; Pistool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Klein kaliber pistool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Klein kaliber karabijn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Klein kaliber geweer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Groot kaliber karabijn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Zwaar kaliber pistool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Service pistool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Historische wapens / zwart kruit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Dynamisch (IPSC)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1026" name="Picture 2" descr="KNSA (Schietsport) -">
            <a:extLst>
              <a:ext uri="{FF2B5EF4-FFF2-40B4-BE49-F238E27FC236}">
                <a16:creationId xmlns:a16="http://schemas.microsoft.com/office/drawing/2014/main" id="{26E1A5A8-DCAA-47AA-91F3-6507F6FE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39968"/>
            <a:ext cx="917379" cy="18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-politie – Verdercoach">
            <a:extLst>
              <a:ext uri="{FF2B5EF4-FFF2-40B4-BE49-F238E27FC236}">
                <a16:creationId xmlns:a16="http://schemas.microsoft.com/office/drawing/2014/main" id="{206CBB45-89A2-4F79-AA4D-46892B520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3498" r="13507" b="20977"/>
          <a:stretch/>
        </p:blipFill>
        <p:spPr bwMode="auto">
          <a:xfrm>
            <a:off x="6804248" y="5381362"/>
            <a:ext cx="205172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940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</a:t>
            </a:r>
            <a:r>
              <a:rPr lang="nl-NL" sz="2000" b="1" dirty="0">
                <a:solidFill>
                  <a:schemeClr val="tx1"/>
                </a:solidFill>
              </a:rPr>
              <a:t>			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Waarom gaat het baan alarm af? 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Iemand moet de baan op.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Er is een situatie waardoor het direct stoppen van het schieten noodzakelijk is.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Wie mag het baan alarm activeren? </a:t>
            </a:r>
          </a:p>
          <a:p>
            <a:pPr algn="l"/>
            <a:r>
              <a:rPr lang="nl-NL" sz="2000" b="1" dirty="0">
                <a:solidFill>
                  <a:srgbClr val="FF0000"/>
                </a:solidFill>
              </a:rPr>
              <a:t>IEDEREEN</a:t>
            </a:r>
            <a:r>
              <a:rPr lang="nl-NL" sz="2000" dirty="0">
                <a:solidFill>
                  <a:srgbClr val="FF0000"/>
                </a:solidFill>
              </a:rPr>
              <a:t> DIE DENK DAT HET NODIG IS.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3074" name="Picture 2" descr="Waarschuwing Alarm Licht Vector Geïsoleerd Stockvectorkunst en meer beelden  van Alarm - iStock">
            <a:extLst>
              <a:ext uri="{FF2B5EF4-FFF2-40B4-BE49-F238E27FC236}">
                <a16:creationId xmlns:a16="http://schemas.microsoft.com/office/drawing/2014/main" id="{8E42C915-598F-4503-AFDE-0867E0AE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29">
            <a:off x="5104671" y="3723610"/>
            <a:ext cx="3325341" cy="33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Staan / zittende schiethouding									 Les 2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983D2F0D-19BC-44E1-8C87-6F2AB548D048}"/>
              </a:ext>
            </a:extLst>
          </p:cNvPr>
          <p:cNvGrpSpPr/>
          <p:nvPr/>
        </p:nvGrpSpPr>
        <p:grpSpPr>
          <a:xfrm>
            <a:off x="611560" y="2583892"/>
            <a:ext cx="1656184" cy="1349164"/>
            <a:chOff x="6516216" y="2564904"/>
            <a:chExt cx="2431996" cy="2016224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D31CC2EC-0DB4-4B49-93EE-1CFAB3796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0000" contras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5"/>
            <a:stretch>
              <a:fillRect/>
            </a:stretch>
          </p:blipFill>
          <p:spPr bwMode="auto">
            <a:xfrm>
              <a:off x="6516216" y="2564904"/>
              <a:ext cx="2213079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5535212F-E899-4B2E-8426-CBBAC4631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4619" y="3456889"/>
              <a:ext cx="1884575" cy="772572"/>
              <a:chOff x="9223" y="3181"/>
              <a:chExt cx="1633" cy="615"/>
            </a:xfrm>
          </p:grpSpPr>
          <p:sp>
            <p:nvSpPr>
              <p:cNvPr id="9" name="Line 3">
                <a:extLst>
                  <a:ext uri="{FF2B5EF4-FFF2-40B4-BE49-F238E27FC236}">
                    <a16:creationId xmlns:a16="http://schemas.microsoft.com/office/drawing/2014/main" id="{56131AE6-F85B-4DC0-B493-E92BA6F5F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23" y="3181"/>
                <a:ext cx="163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" name="Line 4">
                <a:extLst>
                  <a:ext uri="{FF2B5EF4-FFF2-40B4-BE49-F238E27FC236}">
                    <a16:creationId xmlns:a16="http://schemas.microsoft.com/office/drawing/2014/main" id="{251FE662-A32B-4B34-8CD1-6F9552372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48" y="3208"/>
                <a:ext cx="1451" cy="58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43AFE8B7-A2C1-4371-9617-D93A7781A73E}"/>
                </a:ext>
              </a:extLst>
            </p:cNvPr>
            <p:cNvSpPr txBox="1"/>
            <p:nvPr/>
          </p:nvSpPr>
          <p:spPr>
            <a:xfrm>
              <a:off x="7956376" y="3490807"/>
              <a:ext cx="991836" cy="730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  <a:r>
                <a:rPr lang="nl-NL" sz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°</a:t>
              </a:r>
              <a:endPara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BB3A88A6-2839-4E02-96A7-B42513F217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6" y="2611815"/>
            <a:ext cx="2363932" cy="914290"/>
          </a:xfrm>
          <a:prstGeom prst="rect">
            <a:avLst/>
          </a:prstGeom>
        </p:spPr>
      </p:pic>
      <p:pic>
        <p:nvPicPr>
          <p:cNvPr id="12" name="Picture 2" descr="De Schiethouding">
            <a:extLst>
              <a:ext uri="{FF2B5EF4-FFF2-40B4-BE49-F238E27FC236}">
                <a16:creationId xmlns:a16="http://schemas.microsoft.com/office/drawing/2014/main" id="{0E854219-A2EC-41CA-A254-923B79C0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2" y="4741221"/>
            <a:ext cx="2335306" cy="17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11A8F5B-D43F-4E79-B79F-F039B12C2C64}"/>
              </a:ext>
            </a:extLst>
          </p:cNvPr>
          <p:cNvCxnSpPr>
            <a:cxnSpLocks/>
          </p:cNvCxnSpPr>
          <p:nvPr/>
        </p:nvCxnSpPr>
        <p:spPr>
          <a:xfrm>
            <a:off x="1583246" y="5193007"/>
            <a:ext cx="899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2">
            <a:extLst>
              <a:ext uri="{FF2B5EF4-FFF2-40B4-BE49-F238E27FC236}">
                <a16:creationId xmlns:a16="http://schemas.microsoft.com/office/drawing/2014/main" id="{15C9E5A2-D17E-4B18-9D25-3F7AA3E9498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9" y="4810125"/>
            <a:ext cx="1528199" cy="158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EF4742E1-3E92-4E5A-910C-2D25A670FF9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64302"/>
            <a:ext cx="2808312" cy="1045018"/>
          </a:xfrm>
          <a:prstGeom prst="rect">
            <a:avLst/>
          </a:prstGeom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C19C7755-8574-4143-A5E0-35D5E9C41E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54" y="2618337"/>
            <a:ext cx="1041400" cy="2514600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8C03DFAB-0CB4-460F-B74D-217F5FE1340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4" y="2629132"/>
            <a:ext cx="1985645" cy="2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Richten															 Les 2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8FDF691-F9B0-44D9-BF27-6EF8349F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056784" cy="4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5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 err="1">
                <a:solidFill>
                  <a:schemeClr val="tx1"/>
                </a:solidFill>
              </a:rPr>
              <a:t>Trekkertechniek</a:t>
            </a:r>
            <a:r>
              <a:rPr lang="nl-NL" sz="2000" b="1" dirty="0">
                <a:solidFill>
                  <a:schemeClr val="tx1"/>
                </a:solidFill>
              </a:rPr>
              <a:t>													 Les 2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Hoe “agressiever” je de trekker overhaalt hoe </a:t>
            </a:r>
            <a:r>
              <a:rPr lang="nl-NL" sz="2000" dirty="0" err="1">
                <a:solidFill>
                  <a:schemeClr val="tx1"/>
                </a:solidFill>
              </a:rPr>
              <a:t>ongecontroleerder</a:t>
            </a:r>
            <a:r>
              <a:rPr lang="nl-NL" sz="2000" dirty="0">
                <a:solidFill>
                  <a:schemeClr val="tx1"/>
                </a:solidFill>
              </a:rPr>
              <a:t> het schot.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“Schrik van elk schot”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000" dirty="0" err="1">
                <a:solidFill>
                  <a:schemeClr val="tx1"/>
                </a:solidFill>
              </a:rPr>
              <a:t>Trekkerdruk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buFontTx/>
              <a:buChar char="-"/>
            </a:pPr>
            <a:r>
              <a:rPr lang="nl-NL" sz="1600" dirty="0">
                <a:solidFill>
                  <a:schemeClr val="tx1"/>
                </a:solidFill>
              </a:rPr>
              <a:t>Pistool - 1 kg</a:t>
            </a:r>
          </a:p>
          <a:p>
            <a:pPr marL="800100" lvl="1" indent="-342900" algn="l">
              <a:buFontTx/>
              <a:buChar char="-"/>
            </a:pPr>
            <a:r>
              <a:rPr lang="nl-NL" sz="1600" dirty="0">
                <a:solidFill>
                  <a:schemeClr val="tx1"/>
                </a:solidFill>
              </a:rPr>
              <a:t>Karabijn - 1 kg</a:t>
            </a:r>
          </a:p>
          <a:p>
            <a:pPr marL="800100" lvl="1" indent="-342900" algn="l">
              <a:buFontTx/>
              <a:buChar char="-"/>
            </a:pPr>
            <a:r>
              <a:rPr lang="nl-NL" sz="1600" dirty="0">
                <a:solidFill>
                  <a:schemeClr val="tx1"/>
                </a:solidFill>
              </a:rPr>
              <a:t>Geweer - Vrij</a:t>
            </a:r>
          </a:p>
          <a:p>
            <a:pPr marL="800100" lvl="1" indent="-342900" algn="l">
              <a:buFontTx/>
              <a:buChar char="-"/>
            </a:pPr>
            <a:r>
              <a:rPr lang="nl-NL" sz="1600" dirty="0">
                <a:solidFill>
                  <a:schemeClr val="tx1"/>
                </a:solidFill>
              </a:rPr>
              <a:t>Luchtwapens - Vrij </a:t>
            </a: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 err="1">
                <a:solidFill>
                  <a:schemeClr val="tx1"/>
                </a:solidFill>
              </a:rPr>
              <a:t>Trekkertechniek</a:t>
            </a:r>
            <a:r>
              <a:rPr lang="nl-NL" sz="2000" b="1" dirty="0">
                <a:solidFill>
                  <a:schemeClr val="tx1"/>
                </a:solidFill>
              </a:rPr>
              <a:t>													 Les 2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Positie van je vinger op de trekker</a:t>
            </a:r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128" name="Picture 8" descr="Finger Placement on the Trigger | -M-W Tactical">
            <a:extLst>
              <a:ext uri="{FF2B5EF4-FFF2-40B4-BE49-F238E27FC236}">
                <a16:creationId xmlns:a16="http://schemas.microsoft.com/office/drawing/2014/main" id="{53058C50-55B4-4E33-8FCB-03AC9634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176464" cy="38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9195B4D-51CB-4914-9ABF-E3E8F6718666}"/>
              </a:ext>
            </a:extLst>
          </p:cNvPr>
          <p:cNvCxnSpPr>
            <a:cxnSpLocks/>
          </p:cNvCxnSpPr>
          <p:nvPr/>
        </p:nvCxnSpPr>
        <p:spPr>
          <a:xfrm flipV="1">
            <a:off x="6384542" y="1916832"/>
            <a:ext cx="144016" cy="3613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51F8F22-A4B6-4451-839A-7333B4A37860}"/>
              </a:ext>
            </a:extLst>
          </p:cNvPr>
          <p:cNvCxnSpPr>
            <a:cxnSpLocks/>
          </p:cNvCxnSpPr>
          <p:nvPr/>
        </p:nvCxnSpPr>
        <p:spPr>
          <a:xfrm flipH="1" flipV="1">
            <a:off x="7668344" y="1916832"/>
            <a:ext cx="303821" cy="3613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Trigger Length and Finger Position? | flat5.net">
            <a:extLst>
              <a:ext uri="{FF2B5EF4-FFF2-40B4-BE49-F238E27FC236}">
                <a16:creationId xmlns:a16="http://schemas.microsoft.com/office/drawing/2014/main" id="{BF905235-598F-44C5-846D-7A0D537EF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" y="3547048"/>
            <a:ext cx="3880813" cy="20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Ademhaling													 Les 2</a:t>
            </a:r>
          </a:p>
          <a:p>
            <a:pPr algn="l"/>
            <a:endParaRPr lang="nl-NL" sz="1600" dirty="0">
              <a:solidFill>
                <a:schemeClr val="tx1"/>
              </a:solidFill>
            </a:endParaRP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Haal Adem op het moment dat het wapen gericht wordt. 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Adem rustig uit terwijl je het wapen laat zakken tot op het doel.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Hou maximaal 8-10 sec je adem in om uiteindelijk te schieten. 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Haal rustig de trekker over. 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Lukt het niet om in de 8-10 het schot te plaatsten? Neem het wapen terug en begin opnieuw. 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Na het schot rustig doorademen. 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Ademhaling													 Les 2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122" name="Picture 2" descr="Ademhaling, maar hoe en wanneer?">
            <a:extLst>
              <a:ext uri="{FF2B5EF4-FFF2-40B4-BE49-F238E27FC236}">
                <a16:creationId xmlns:a16="http://schemas.microsoft.com/office/drawing/2014/main" id="{9FAC0916-FDA1-4DF5-9EA3-88468F8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474"/>
            <a:ext cx="6768751" cy="35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58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 err="1">
                <a:solidFill>
                  <a:schemeClr val="tx1"/>
                </a:solidFill>
              </a:rPr>
              <a:t>Narichten</a:t>
            </a:r>
            <a:r>
              <a:rPr lang="nl-NL" sz="2000" b="1" dirty="0">
                <a:solidFill>
                  <a:schemeClr val="tx1"/>
                </a:solidFill>
              </a:rPr>
              <a:t>														 Les 2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Na het schot hou je het wapen 2 sec. gericht.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Hou de trekker ingedrukt en analyseer het schot.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Laat de trekker rustig los, ontspan en laat het wapen rustig zakken.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604448" cy="4549478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We gaan de baan op						 							Les 1 </a:t>
            </a: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Aan  instructeur: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Beperk informatie en instructie tot de af te tekenen onderdelen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Aan cursisten: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Luister naar de instructeur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De instructeurs nemen de wapens en munitie 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 elke ronde korte evaluatie met instructeur en boekje laten invullen!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Ga geen schutters “lastig vallen” als je even niets te doen hebt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tx1"/>
                </a:solidFill>
              </a:rPr>
              <a:t>Na het schieten kunnen we uitgebreider vragen beantwoorden.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Zie schema volgende pagina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604448" cy="4896544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We gaan de baan op	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	 						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7A95D710-6EEF-5422-14B6-07F2444C3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45833"/>
              </p:ext>
            </p:extLst>
          </p:nvPr>
        </p:nvGraphicFramePr>
        <p:xfrm>
          <a:off x="557465" y="2276872"/>
          <a:ext cx="777686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985408679"/>
                    </a:ext>
                  </a:extLst>
                </a:gridCol>
                <a:gridCol w="3294455">
                  <a:extLst>
                    <a:ext uri="{9D8B030D-6E8A-4147-A177-3AD203B41FA5}">
                      <a16:colId xmlns:a16="http://schemas.microsoft.com/office/drawing/2014/main" val="8322140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52734393"/>
                    </a:ext>
                  </a:extLst>
                </a:gridCol>
                <a:gridCol w="1962129">
                  <a:extLst>
                    <a:ext uri="{9D8B030D-6E8A-4147-A177-3AD203B41FA5}">
                      <a16:colId xmlns:a16="http://schemas.microsoft.com/office/drawing/2014/main" val="58132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Avond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 te tekenen in boekje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KK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7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KK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9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 GK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1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of karabijn/geweer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Vaardigheidsproef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1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45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F3A4-7211-2089-7D7B-7A647743F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82CD49-50E9-98B7-D431-3E8D84AFA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176463"/>
          </a:xfrm>
        </p:spPr>
        <p:txBody>
          <a:bodyPr/>
          <a:lstStyle/>
          <a:p>
            <a:pPr algn="l"/>
            <a:r>
              <a:rPr lang="nl-NL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MijnCaptain</a:t>
            </a:r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Whatsapp		</a:t>
            </a:r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D1E86A1-075C-C320-82E5-30CEE880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 descr="Afbeelding met Graphics, kunst, patroon, schermopname&#10;&#10;Automatisch gegenereerde beschrijving">
            <a:extLst>
              <a:ext uri="{FF2B5EF4-FFF2-40B4-BE49-F238E27FC236}">
                <a16:creationId xmlns:a16="http://schemas.microsoft.com/office/drawing/2014/main" id="{09AD3185-AA7C-3D33-C84F-98B87ADD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3" y="2462642"/>
            <a:ext cx="3486637" cy="3486637"/>
          </a:xfrm>
          <a:prstGeom prst="rect">
            <a:avLst/>
          </a:prstGeom>
        </p:spPr>
      </p:pic>
      <p:pic>
        <p:nvPicPr>
          <p:cNvPr id="7" name="Afbeelding 6" descr="Afbeelding met patroon, Graphics, zwart-wit, wit&#10;&#10;Automatisch gegenereerde beschrijving">
            <a:extLst>
              <a:ext uri="{FF2B5EF4-FFF2-40B4-BE49-F238E27FC236}">
                <a16:creationId xmlns:a16="http://schemas.microsoft.com/office/drawing/2014/main" id="{9947D7EB-5967-CDBA-F0B1-C0EA0A57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456779"/>
            <a:ext cx="3670300" cy="3492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ACEE667-E4A3-382C-D772-94BB188DB324}"/>
              </a:ext>
            </a:extLst>
          </p:cNvPr>
          <p:cNvSpPr txBox="1"/>
          <p:nvPr/>
        </p:nvSpPr>
        <p:spPr>
          <a:xfrm>
            <a:off x="251520" y="600476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</a:t>
            </a:r>
            <a:r>
              <a:rPr lang="nl-NL" dirty="0" err="1"/>
              <a:t>MijnCaptain</a:t>
            </a:r>
            <a:r>
              <a:rPr lang="nl-NL" dirty="0"/>
              <a:t> onder Disciplines &amp; Techniek kun je deze cursuspresentatie downloaden!!</a:t>
            </a:r>
          </a:p>
        </p:txBody>
      </p:sp>
    </p:spTree>
    <p:extLst>
      <p:ext uri="{BB962C8B-B14F-4D97-AF65-F5344CB8AC3E}">
        <p14:creationId xmlns:p14="http://schemas.microsoft.com/office/powerpoint/2010/main" val="1061821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276225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3</a:t>
            </a:r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Veiligheidsinstructies &amp; herhaling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Storing oplossen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Uitleg “normale schietavond – hoe gaat dat?”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Zelfstandig de baan op (instructeurs kijken alleen mee)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Zwaar kaliber schieten onder begeleiding van een instructeur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4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7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176463"/>
          </a:xfrm>
        </p:spPr>
        <p:txBody>
          <a:bodyPr/>
          <a:lstStyle/>
          <a:p>
            <a:pPr algn="l"/>
            <a:r>
              <a:rPr lang="nl-NL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MijnCaptain</a:t>
            </a:r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Whatsapp		</a:t>
            </a:r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2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 descr="Afbeelding met Graphics, kunst, patroon, schermopname&#10;&#10;Automatisch gegenereerde beschrijving">
            <a:extLst>
              <a:ext uri="{FF2B5EF4-FFF2-40B4-BE49-F238E27FC236}">
                <a16:creationId xmlns:a16="http://schemas.microsoft.com/office/drawing/2014/main" id="{7C69B4C4-0A32-1B5B-570B-09D7FE22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3" y="2462642"/>
            <a:ext cx="3486637" cy="3486637"/>
          </a:xfrm>
          <a:prstGeom prst="rect">
            <a:avLst/>
          </a:prstGeom>
        </p:spPr>
      </p:pic>
      <p:pic>
        <p:nvPicPr>
          <p:cNvPr id="7" name="Afbeelding 6" descr="Afbeelding met patroon, Graphics, zwart-wit, wit&#10;&#10;Automatisch gegenereerde beschrijving">
            <a:extLst>
              <a:ext uri="{FF2B5EF4-FFF2-40B4-BE49-F238E27FC236}">
                <a16:creationId xmlns:a16="http://schemas.microsoft.com/office/drawing/2014/main" id="{EEB128BF-F0EB-DDE7-48E9-63880E1EA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456779"/>
            <a:ext cx="3670300" cy="3492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0AC58CB-CB78-8AC4-D896-DDF7E4EDC163}"/>
              </a:ext>
            </a:extLst>
          </p:cNvPr>
          <p:cNvSpPr txBox="1"/>
          <p:nvPr/>
        </p:nvSpPr>
        <p:spPr>
          <a:xfrm>
            <a:off x="251520" y="600476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</a:t>
            </a:r>
            <a:r>
              <a:rPr lang="nl-NL" dirty="0" err="1"/>
              <a:t>MijnCaptain</a:t>
            </a:r>
            <a:r>
              <a:rPr lang="nl-NL" dirty="0"/>
              <a:t> onder Disciplines &amp; Techniek kun je deze cursuspresentatie downloaden!!</a:t>
            </a:r>
          </a:p>
        </p:txBody>
      </p:sp>
    </p:spTree>
    <p:extLst>
      <p:ext uri="{BB962C8B-B14F-4D97-AF65-F5344CB8AC3E}">
        <p14:creationId xmlns:p14="http://schemas.microsoft.com/office/powerpoint/2010/main" val="3120742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92C5DD7-0841-4D14-8AF8-620B96DD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"/>
            <a:ext cx="9144000" cy="1715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D7EF2-6575-3B13-5F36-08D488E8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85" y="1844824"/>
            <a:ext cx="4871830" cy="47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4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92C5DD7-0841-4D14-8AF8-620B96DD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"/>
            <a:ext cx="9144000" cy="1715692"/>
          </a:xfrm>
          <a:prstGeom prst="rect">
            <a:avLst/>
          </a:prstGeom>
        </p:spPr>
      </p:pic>
      <p:pic>
        <p:nvPicPr>
          <p:cNvPr id="1026" name="Picture 2" descr="Rode Kamervlag met Dummy 9mm en .22 - MH Schietsport">
            <a:extLst>
              <a:ext uri="{FF2B5EF4-FFF2-40B4-BE49-F238E27FC236}">
                <a16:creationId xmlns:a16="http://schemas.microsoft.com/office/drawing/2014/main" id="{9A2D0FC3-9CE9-49B6-8A93-4D1557C6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oster with text on it&#10;&#10;AI-generated content may be incorrect.">
            <a:extLst>
              <a:ext uri="{FF2B5EF4-FFF2-40B4-BE49-F238E27FC236}">
                <a16:creationId xmlns:a16="http://schemas.microsoft.com/office/drawing/2014/main" id="{18FF2E6F-7884-4658-66A1-BB2787FD6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15692"/>
            <a:ext cx="5832389" cy="51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94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940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</a:t>
            </a:r>
            <a:r>
              <a:rPr lang="nl-NL" sz="2000" b="1" dirty="0">
                <a:solidFill>
                  <a:schemeClr val="tx1"/>
                </a:solidFill>
              </a:rPr>
              <a:t>			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Waarom gaat het baan alarm af? 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Iemand moet de baan op.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Er is een situatie waardoor het direct stoppen van het schieten noodzakelijk is.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Wie mag het baan alarm activeren? </a:t>
            </a:r>
          </a:p>
          <a:p>
            <a:pPr algn="l"/>
            <a:r>
              <a:rPr lang="nl-NL" sz="2000" b="1" dirty="0">
                <a:solidFill>
                  <a:srgbClr val="FF0000"/>
                </a:solidFill>
              </a:rPr>
              <a:t>IEDEREEN</a:t>
            </a:r>
            <a:r>
              <a:rPr lang="nl-NL" sz="2000" dirty="0">
                <a:solidFill>
                  <a:srgbClr val="FF0000"/>
                </a:solidFill>
              </a:rPr>
              <a:t> DIE DENK DAT HET NODIG IS.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3074" name="Picture 2" descr="Waarschuwing Alarm Licht Vector Geïsoleerd Stockvectorkunst en meer beelden  van Alarm - iStock">
            <a:extLst>
              <a:ext uri="{FF2B5EF4-FFF2-40B4-BE49-F238E27FC236}">
                <a16:creationId xmlns:a16="http://schemas.microsoft.com/office/drawing/2014/main" id="{8E42C915-598F-4503-AFDE-0867E0AE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29">
            <a:off x="5104671" y="3723610"/>
            <a:ext cx="3325341" cy="33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 </a:t>
            </a:r>
            <a:r>
              <a:rPr lang="nl-NL" sz="4400" b="1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		 							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Wat moet je doen? 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Magazijn eruit halen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Laatste patroon uit de kamer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Wapen neerleggen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1,5 meter uit het schietpunt stappen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Als je problemen hebt met het ontladen van je wapen…leg je het wapen in de veilige richting en geef je duidelijk aan dat je wapen NIET veilig is!</a:t>
            </a:r>
          </a:p>
          <a:p>
            <a:pPr marL="457200" indent="-457200" algn="l">
              <a:buAutoNum type="arabicPeriod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Pas na commando “Vuren vrij” kan er weer geschoten worden.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098" name="Picture 2" descr="Alarm… – &quot;Iris Papilio&quot; Regenboogvlinder">
            <a:extLst>
              <a:ext uri="{FF2B5EF4-FFF2-40B4-BE49-F238E27FC236}">
                <a16:creationId xmlns:a16="http://schemas.microsoft.com/office/drawing/2014/main" id="{04705DA7-F1CE-4DE9-ADB1-0F5BE10B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76726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51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Foto’s maken en </a:t>
            </a:r>
            <a:r>
              <a:rPr lang="nl-NL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media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Foto’s maken mag maar let op de veiligheidsvoorschriften.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Stoor de schutter niet tijdens het schieten &amp; blijf achter de schutter.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Wees voorzichtig met het plaatsen van foto’s op de </a:t>
            </a:r>
            <a:r>
              <a:rPr lang="nl-NL" sz="2000" dirty="0" err="1">
                <a:solidFill>
                  <a:schemeClr val="tx1"/>
                </a:solidFill>
              </a:rPr>
              <a:t>social</a:t>
            </a:r>
            <a:r>
              <a:rPr lang="nl-NL" sz="2000" dirty="0">
                <a:solidFill>
                  <a:schemeClr val="tx1"/>
                </a:solidFill>
              </a:rPr>
              <a:t> media.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EA4279-F337-479F-B07B-DA4941D0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48" y="4365104"/>
            <a:ext cx="2552700" cy="1790700"/>
          </a:xfrm>
          <a:prstGeom prst="rect">
            <a:avLst/>
          </a:prstGeom>
        </p:spPr>
      </p:pic>
      <p:pic>
        <p:nvPicPr>
          <p:cNvPr id="7" name="Picture 4" descr="logo-politie – Verdercoach">
            <a:extLst>
              <a:ext uri="{FF2B5EF4-FFF2-40B4-BE49-F238E27FC236}">
                <a16:creationId xmlns:a16="http://schemas.microsoft.com/office/drawing/2014/main" id="{89CAEACE-871C-41E8-A75A-FCDDCFE9D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3498" r="13507" b="20977"/>
          <a:stretch/>
        </p:blipFill>
        <p:spPr bwMode="auto">
          <a:xfrm>
            <a:off x="827584" y="5476419"/>
            <a:ext cx="205172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NSA - Koninklijke Nederlandse Schietsport Associatie">
            <a:extLst>
              <a:ext uri="{FF2B5EF4-FFF2-40B4-BE49-F238E27FC236}">
                <a16:creationId xmlns:a16="http://schemas.microsoft.com/office/drawing/2014/main" id="{B9930F02-77AA-4D42-BFE2-BE065F44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6" y="458112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5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Staan / zittende schiethouding									 Les 3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983D2F0D-19BC-44E1-8C87-6F2AB548D048}"/>
              </a:ext>
            </a:extLst>
          </p:cNvPr>
          <p:cNvGrpSpPr/>
          <p:nvPr/>
        </p:nvGrpSpPr>
        <p:grpSpPr>
          <a:xfrm>
            <a:off x="611560" y="2583892"/>
            <a:ext cx="1656184" cy="1349164"/>
            <a:chOff x="6516216" y="2564904"/>
            <a:chExt cx="2431996" cy="2016224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D31CC2EC-0DB4-4B49-93EE-1CFAB3796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0000" contras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5"/>
            <a:stretch>
              <a:fillRect/>
            </a:stretch>
          </p:blipFill>
          <p:spPr bwMode="auto">
            <a:xfrm>
              <a:off x="6516216" y="2564904"/>
              <a:ext cx="2213079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5535212F-E899-4B2E-8426-CBBAC4631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4619" y="3456889"/>
              <a:ext cx="1884575" cy="772572"/>
              <a:chOff x="9223" y="3181"/>
              <a:chExt cx="1633" cy="615"/>
            </a:xfrm>
          </p:grpSpPr>
          <p:sp>
            <p:nvSpPr>
              <p:cNvPr id="9" name="Line 3">
                <a:extLst>
                  <a:ext uri="{FF2B5EF4-FFF2-40B4-BE49-F238E27FC236}">
                    <a16:creationId xmlns:a16="http://schemas.microsoft.com/office/drawing/2014/main" id="{56131AE6-F85B-4DC0-B493-E92BA6F5F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23" y="3181"/>
                <a:ext cx="163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" name="Line 4">
                <a:extLst>
                  <a:ext uri="{FF2B5EF4-FFF2-40B4-BE49-F238E27FC236}">
                    <a16:creationId xmlns:a16="http://schemas.microsoft.com/office/drawing/2014/main" id="{251FE662-A32B-4B34-8CD1-6F9552372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48" y="3208"/>
                <a:ext cx="1451" cy="58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43AFE8B7-A2C1-4371-9617-D93A7781A73E}"/>
                </a:ext>
              </a:extLst>
            </p:cNvPr>
            <p:cNvSpPr txBox="1"/>
            <p:nvPr/>
          </p:nvSpPr>
          <p:spPr>
            <a:xfrm>
              <a:off x="7956376" y="3490807"/>
              <a:ext cx="991836" cy="730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  <a:r>
                <a:rPr lang="nl-NL" sz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°</a:t>
              </a:r>
              <a:endPara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BB3A88A6-2839-4E02-96A7-B42513F217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6" y="2611815"/>
            <a:ext cx="2363932" cy="914290"/>
          </a:xfrm>
          <a:prstGeom prst="rect">
            <a:avLst/>
          </a:prstGeom>
        </p:spPr>
      </p:pic>
      <p:pic>
        <p:nvPicPr>
          <p:cNvPr id="12" name="Picture 2" descr="De Schiethouding">
            <a:extLst>
              <a:ext uri="{FF2B5EF4-FFF2-40B4-BE49-F238E27FC236}">
                <a16:creationId xmlns:a16="http://schemas.microsoft.com/office/drawing/2014/main" id="{0E854219-A2EC-41CA-A254-923B79C0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2" y="4741221"/>
            <a:ext cx="2335306" cy="17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11A8F5B-D43F-4E79-B79F-F039B12C2C64}"/>
              </a:ext>
            </a:extLst>
          </p:cNvPr>
          <p:cNvCxnSpPr>
            <a:cxnSpLocks/>
          </p:cNvCxnSpPr>
          <p:nvPr/>
        </p:nvCxnSpPr>
        <p:spPr>
          <a:xfrm>
            <a:off x="1583246" y="5193007"/>
            <a:ext cx="899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2">
            <a:extLst>
              <a:ext uri="{FF2B5EF4-FFF2-40B4-BE49-F238E27FC236}">
                <a16:creationId xmlns:a16="http://schemas.microsoft.com/office/drawing/2014/main" id="{15C9E5A2-D17E-4B18-9D25-3F7AA3E9498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9" y="4810125"/>
            <a:ext cx="1528199" cy="158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EF4742E1-3E92-4E5A-910C-2D25A670FF9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64302"/>
            <a:ext cx="2808312" cy="1045018"/>
          </a:xfrm>
          <a:prstGeom prst="rect">
            <a:avLst/>
          </a:prstGeom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C19C7755-8574-4143-A5E0-35D5E9C41E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54" y="2618337"/>
            <a:ext cx="1041400" cy="2514600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8C03DFAB-0CB4-460F-B74D-217F5FE1340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4" y="2629132"/>
            <a:ext cx="1985645" cy="2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Richten															 Les 3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8FDF691-F9B0-44D9-BF27-6EF8349F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056784" cy="4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73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 err="1">
                <a:solidFill>
                  <a:schemeClr val="tx1"/>
                </a:solidFill>
              </a:rPr>
              <a:t>Trekkertechniek</a:t>
            </a:r>
            <a:r>
              <a:rPr lang="nl-NL" sz="2000" b="1" dirty="0">
                <a:solidFill>
                  <a:schemeClr val="tx1"/>
                </a:solidFill>
              </a:rPr>
              <a:t>													 Les 3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Positie van je vinger op de trekker</a:t>
            </a:r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128" name="Picture 8" descr="Finger Placement on the Trigger | -M-W Tactical">
            <a:extLst>
              <a:ext uri="{FF2B5EF4-FFF2-40B4-BE49-F238E27FC236}">
                <a16:creationId xmlns:a16="http://schemas.microsoft.com/office/drawing/2014/main" id="{53058C50-55B4-4E33-8FCB-03AC9634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176464" cy="38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9195B4D-51CB-4914-9ABF-E3E8F6718666}"/>
              </a:ext>
            </a:extLst>
          </p:cNvPr>
          <p:cNvCxnSpPr>
            <a:cxnSpLocks/>
          </p:cNvCxnSpPr>
          <p:nvPr/>
        </p:nvCxnSpPr>
        <p:spPr>
          <a:xfrm flipV="1">
            <a:off x="6384542" y="1916832"/>
            <a:ext cx="144016" cy="3613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51F8F22-A4B6-4451-839A-7333B4A37860}"/>
              </a:ext>
            </a:extLst>
          </p:cNvPr>
          <p:cNvCxnSpPr>
            <a:cxnSpLocks/>
          </p:cNvCxnSpPr>
          <p:nvPr/>
        </p:nvCxnSpPr>
        <p:spPr>
          <a:xfrm flipH="1" flipV="1">
            <a:off x="7715709" y="1916832"/>
            <a:ext cx="256455" cy="3613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Trigger Length and Finger Position? | flat5.net">
            <a:extLst>
              <a:ext uri="{FF2B5EF4-FFF2-40B4-BE49-F238E27FC236}">
                <a16:creationId xmlns:a16="http://schemas.microsoft.com/office/drawing/2014/main" id="{BF905235-598F-44C5-846D-7A0D537EF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" y="3547048"/>
            <a:ext cx="3880813" cy="20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4001154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1</a:t>
            </a:r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Veiligheidsinstructies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Links, Rechts en oogdominantie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Staan / zitten &amp; lichaamshouding (pistool, karabijn en geweer)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Richten pistool &amp; geweer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Nulstelling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Schieten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4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10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Ademhaling														 Les 3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122" name="Picture 2" descr="Ademhaling, maar hoe en wanneer?">
            <a:extLst>
              <a:ext uri="{FF2B5EF4-FFF2-40B4-BE49-F238E27FC236}">
                <a16:creationId xmlns:a16="http://schemas.microsoft.com/office/drawing/2014/main" id="{9FAC0916-FDA1-4DF5-9EA3-88468F8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474"/>
            <a:ext cx="6768751" cy="35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30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5904656" cy="5184576"/>
          </a:xfrm>
        </p:spPr>
        <p:txBody>
          <a:bodyPr/>
          <a:lstStyle/>
          <a:p>
            <a:pPr algn="l"/>
            <a:r>
              <a:rPr lang="nl-NL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te doen bij een storing?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Weigerend patroon: klikt en gaat niet af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30 seconden wachten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Magazijn eruit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Slede naar achteren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Patroon inleveren bij wapenmeester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sz="1600" b="1" dirty="0">
              <a:solidFill>
                <a:schemeClr val="tx1"/>
              </a:solidFill>
            </a:endParaRPr>
          </a:p>
          <a:p>
            <a:pPr algn="l"/>
            <a:r>
              <a:rPr lang="nl-NL" sz="1600" dirty="0">
                <a:solidFill>
                  <a:schemeClr val="tx1"/>
                </a:solidFill>
              </a:rPr>
              <a:t>Huls blijft geheel of gedeeltelijk in de kamer na schot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Magazijn eruit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Slede naar achteren in hoop dat patroon trekker huls alsnog meeneemt, anders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sz="1600" dirty="0">
                <a:solidFill>
                  <a:schemeClr val="tx1"/>
                </a:solidFill>
              </a:rPr>
              <a:t>Slede naar achteren en op lock zetten en ervaren schutter vragen te helpen of op je wapen te letten als je wapenmeester erbij haalt.</a:t>
            </a:r>
          </a:p>
          <a:p>
            <a:pPr lvl="1" algn="l"/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Ga </a:t>
            </a:r>
            <a:r>
              <a:rPr lang="nl-NL" sz="1600" b="1" dirty="0">
                <a:solidFill>
                  <a:srgbClr val="FF0000"/>
                </a:solidFill>
              </a:rPr>
              <a:t>NOOIT</a:t>
            </a:r>
            <a:r>
              <a:rPr lang="nl-NL" sz="1600" dirty="0">
                <a:solidFill>
                  <a:schemeClr val="tx1"/>
                </a:solidFill>
              </a:rPr>
              <a:t> met je wapen lopen als er een huls in zit!</a:t>
            </a:r>
          </a:p>
          <a:p>
            <a:pPr lvl="1" algn="l"/>
            <a:r>
              <a:rPr lang="nl-NL" sz="1600" dirty="0">
                <a:solidFill>
                  <a:schemeClr val="tx1"/>
                </a:solidFill>
              </a:rPr>
              <a:t>Laat je wapen </a:t>
            </a:r>
            <a:r>
              <a:rPr lang="nl-NL" sz="1600" b="1" dirty="0">
                <a:solidFill>
                  <a:srgbClr val="FF0000"/>
                </a:solidFill>
              </a:rPr>
              <a:t>NOOIT</a:t>
            </a:r>
            <a:r>
              <a:rPr lang="nl-NL" sz="1600" dirty="0">
                <a:solidFill>
                  <a:schemeClr val="tx1"/>
                </a:solidFill>
              </a:rPr>
              <a:t> onbeheerd op de baan achter!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" name="Afbeelding 3" descr="Afbeelding met wapen, vuurwapen, Langeafstandswapen, Trekker&#10;&#10;Automatisch gegenereerde beschrijving">
            <a:extLst>
              <a:ext uri="{FF2B5EF4-FFF2-40B4-BE49-F238E27FC236}">
                <a16:creationId xmlns:a16="http://schemas.microsoft.com/office/drawing/2014/main" id="{22649578-F79E-E344-C035-A9527EC7F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5"/>
          <a:stretch/>
        </p:blipFill>
        <p:spPr>
          <a:xfrm rot="5400000">
            <a:off x="6719122" y="1848476"/>
            <a:ext cx="1809667" cy="2935561"/>
          </a:xfrm>
          <a:prstGeom prst="rect">
            <a:avLst/>
          </a:prstGeom>
        </p:spPr>
      </p:pic>
      <p:pic>
        <p:nvPicPr>
          <p:cNvPr id="7" name="Afbeelding 6" descr="Afbeelding met verbruiksartikelen voor kantoor, pen, wapen, gereedschap&#10;&#10;Automatisch gegenereerde beschrijving">
            <a:extLst>
              <a:ext uri="{FF2B5EF4-FFF2-40B4-BE49-F238E27FC236}">
                <a16:creationId xmlns:a16="http://schemas.microsoft.com/office/drawing/2014/main" id="{7C52567B-1E29-54DA-03EA-A82BB1835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5" y="4507479"/>
            <a:ext cx="2935561" cy="22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2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Normale schietavond												 Les 3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3A1E4A-A4D5-40D8-BA65-9D7DCC4FBFA8}"/>
              </a:ext>
            </a:extLst>
          </p:cNvPr>
          <p:cNvSpPr txBox="1">
            <a:spLocks/>
          </p:cNvSpPr>
          <p:nvPr/>
        </p:nvSpPr>
        <p:spPr>
          <a:xfrm>
            <a:off x="467544" y="2420888"/>
            <a:ext cx="8136904" cy="439248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Deur open 19:30 uur</a:t>
            </a:r>
          </a:p>
          <a:p>
            <a:pPr marL="457200" indent="-457200" algn="l">
              <a:buFont typeface="Arial"/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Altijd direct registreren</a:t>
            </a:r>
          </a:p>
          <a:p>
            <a:pPr marL="457200" indent="-457200" algn="l">
              <a:buFont typeface="Arial"/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Munitie, kaarten en wapen halen bij de schrijftafel </a:t>
            </a:r>
          </a:p>
          <a:p>
            <a:pPr marL="457200" indent="-457200" algn="l">
              <a:buFont typeface="Arial"/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Klaar met schieten?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	- Kamervlag in wapen en wapen open laten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	- Magazijn uit het wapen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	- Hulzen opruimen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	- Schietpunt netjes achterlaten</a:t>
            </a:r>
          </a:p>
          <a:p>
            <a:pPr marL="457200" indent="-457200" algn="l">
              <a:buAutoNum type="arabicPeriod" startAt="7"/>
            </a:pPr>
            <a:r>
              <a:rPr lang="nl-NL" sz="2000" dirty="0">
                <a:solidFill>
                  <a:schemeClr val="tx1"/>
                </a:solidFill>
              </a:rPr>
              <a:t>Wapen direct inleveren bij schrijftafel!</a:t>
            </a:r>
          </a:p>
          <a:p>
            <a:pPr marL="457200" indent="-457200" algn="l">
              <a:buAutoNum type="arabicPeriod" startAt="7"/>
            </a:pPr>
            <a:r>
              <a:rPr lang="nl-NL" sz="2000" dirty="0">
                <a:solidFill>
                  <a:schemeClr val="tx1"/>
                </a:solidFill>
              </a:rPr>
              <a:t>Schietbeurt registreren met </a:t>
            </a:r>
            <a:r>
              <a:rPr lang="nl-NL" sz="2000">
                <a:solidFill>
                  <a:schemeClr val="tx1"/>
                </a:solidFill>
              </a:rPr>
              <a:t>de app.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Niet achter de schrijftafel komen!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Waarmee mag ik schieten?										 Les 3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3A1E4A-A4D5-40D8-BA65-9D7DCC4FBFA8}"/>
              </a:ext>
            </a:extLst>
          </p:cNvPr>
          <p:cNvSpPr txBox="1">
            <a:spLocks/>
          </p:cNvSpPr>
          <p:nvPr/>
        </p:nvSpPr>
        <p:spPr>
          <a:xfrm>
            <a:off x="467544" y="2492896"/>
            <a:ext cx="8496944" cy="432048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>
                <a:solidFill>
                  <a:schemeClr val="tx1"/>
                </a:solidFill>
              </a:rPr>
              <a:t>Conform CWM alle verenigingswapens behalve semi automatische karabijnen gedurende eerste jaar lidmaatschap: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Wil je er graag een keer mee schieten? Dat kan, maar alleen onder begeleiding van een instructeur of ervaren lid.</a:t>
            </a:r>
            <a:endParaRPr lang="nl-NL" sz="2000" dirty="0"/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4" name="Afbeelding 3" descr="Afbeelding met wapen">
            <a:extLst>
              <a:ext uri="{FF2B5EF4-FFF2-40B4-BE49-F238E27FC236}">
                <a16:creationId xmlns:a16="http://schemas.microsoft.com/office/drawing/2014/main" id="{515B47F7-4C65-6329-B3E9-2ACC2B2FB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34" b="20700"/>
          <a:stretch/>
        </p:blipFill>
        <p:spPr>
          <a:xfrm>
            <a:off x="498727" y="3332397"/>
            <a:ext cx="3352800" cy="720080"/>
          </a:xfrm>
          <a:prstGeom prst="rect">
            <a:avLst/>
          </a:prstGeom>
        </p:spPr>
      </p:pic>
      <p:pic>
        <p:nvPicPr>
          <p:cNvPr id="8" name="Afbeelding 7" descr="Afbeelding met wapen">
            <a:extLst>
              <a:ext uri="{FF2B5EF4-FFF2-40B4-BE49-F238E27FC236}">
                <a16:creationId xmlns:a16="http://schemas.microsoft.com/office/drawing/2014/main" id="{4C612E32-E47F-351F-6E34-79D230F6E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18" b="25640"/>
          <a:stretch/>
        </p:blipFill>
        <p:spPr>
          <a:xfrm>
            <a:off x="2843808" y="3876741"/>
            <a:ext cx="3086626" cy="933384"/>
          </a:xfrm>
          <a:prstGeom prst="rect">
            <a:avLst/>
          </a:prstGeom>
        </p:spPr>
      </p:pic>
      <p:pic>
        <p:nvPicPr>
          <p:cNvPr id="10" name="Afbeelding 9" descr="Afbeelding met wapen">
            <a:extLst>
              <a:ext uri="{FF2B5EF4-FFF2-40B4-BE49-F238E27FC236}">
                <a16:creationId xmlns:a16="http://schemas.microsoft.com/office/drawing/2014/main" id="{9AD88CC1-E2BB-79EC-EAFA-F031EEA0FA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63" b="7208"/>
          <a:stretch/>
        </p:blipFill>
        <p:spPr>
          <a:xfrm>
            <a:off x="5724128" y="3138572"/>
            <a:ext cx="2740918" cy="11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6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604448" cy="4549478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We gaan de baan op						 							Les 3 </a:t>
            </a: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Aan  instructeur: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Beperk informatie en instructie tot de af te tekenen onderdelen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Aan cursisten: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Luister naar de instructeur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De instructeurs nemen de wapens en munitie 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 elke ronde korte evaluatie met instructeur en boekje laten invullen!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Ga geen schutters “storen” als je even niets te doen hebt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tx1"/>
                </a:solidFill>
              </a:rPr>
              <a:t>Na het schieten kunnen we uitgebreider vragen beantwoorden.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Zie schema volgende pagina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604448" cy="4896544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We gaan de baan op	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	 						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7A95D710-6EEF-5422-14B6-07F2444C3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82725"/>
              </p:ext>
            </p:extLst>
          </p:nvPr>
        </p:nvGraphicFramePr>
        <p:xfrm>
          <a:off x="557465" y="2276872"/>
          <a:ext cx="777686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985408679"/>
                    </a:ext>
                  </a:extLst>
                </a:gridCol>
                <a:gridCol w="3294455">
                  <a:extLst>
                    <a:ext uri="{9D8B030D-6E8A-4147-A177-3AD203B41FA5}">
                      <a16:colId xmlns:a16="http://schemas.microsoft.com/office/drawing/2014/main" val="8322140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52734393"/>
                    </a:ext>
                  </a:extLst>
                </a:gridCol>
                <a:gridCol w="1962129">
                  <a:extLst>
                    <a:ext uri="{9D8B030D-6E8A-4147-A177-3AD203B41FA5}">
                      <a16:colId xmlns:a16="http://schemas.microsoft.com/office/drawing/2014/main" val="58132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Avond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 te tekenen in boekje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KK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7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KK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9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 GK of karabijn/geweer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1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pistool/revolver of karabijn/geweer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Vice</a:t>
                      </a:r>
                      <a:r>
                        <a:rPr lang="nl-NL" dirty="0"/>
                        <a:t>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Vaardigheidsproef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1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901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276225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4</a:t>
            </a:r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Veiligheidsinstructies &amp; herhaling les 1, 2 en 3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Vaardigheidstoets Pistool / revolver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Vaardigheidstoets Geweer / karabijn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4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513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92C5DD7-0841-4D14-8AF8-620B96DD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"/>
            <a:ext cx="9144000" cy="1715692"/>
          </a:xfrm>
          <a:prstGeom prst="rect">
            <a:avLst/>
          </a:prstGeom>
        </p:spPr>
      </p:pic>
      <p:pic>
        <p:nvPicPr>
          <p:cNvPr id="1026" name="Picture 2" descr="Rode Kamervlag met Dummy 9mm en .22 - MH Schietsport">
            <a:extLst>
              <a:ext uri="{FF2B5EF4-FFF2-40B4-BE49-F238E27FC236}">
                <a16:creationId xmlns:a16="http://schemas.microsoft.com/office/drawing/2014/main" id="{9A2D0FC3-9CE9-49B6-8A93-4D1557C6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81" y="357301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oster with text on it&#10;&#10;AI-generated content may be incorrect.">
            <a:extLst>
              <a:ext uri="{FF2B5EF4-FFF2-40B4-BE49-F238E27FC236}">
                <a16:creationId xmlns:a16="http://schemas.microsoft.com/office/drawing/2014/main" id="{1A89442A-9568-5650-80BA-3050B4DD9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715692"/>
            <a:ext cx="5832389" cy="51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49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940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</a:t>
            </a:r>
            <a:r>
              <a:rPr lang="nl-NL" sz="2000" b="1" dirty="0">
                <a:solidFill>
                  <a:schemeClr val="tx1"/>
                </a:solidFill>
              </a:rPr>
              <a:t>			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Waarom gaat het baan alarm af? 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Iemand moet de baan op.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chemeClr val="tx1"/>
                </a:solidFill>
              </a:rPr>
              <a:t>Er is een situatie waardoor het direct stoppen van het schieten noodzakelijk is.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Wie mag het baan alarm activeren? </a:t>
            </a:r>
          </a:p>
          <a:p>
            <a:pPr algn="l"/>
            <a:r>
              <a:rPr lang="nl-NL" sz="2000" b="1" dirty="0">
                <a:solidFill>
                  <a:srgbClr val="FF0000"/>
                </a:solidFill>
              </a:rPr>
              <a:t>IEDEREEN</a:t>
            </a:r>
            <a:r>
              <a:rPr lang="nl-NL" sz="2000" dirty="0">
                <a:solidFill>
                  <a:srgbClr val="FF0000"/>
                </a:solidFill>
              </a:rPr>
              <a:t> DIE DENK DAT HET NODIG IS.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3074" name="Picture 2" descr="Waarschuwing Alarm Licht Vector Geïsoleerd Stockvectorkunst en meer beelden  van Alarm - iStock">
            <a:extLst>
              <a:ext uri="{FF2B5EF4-FFF2-40B4-BE49-F238E27FC236}">
                <a16:creationId xmlns:a16="http://schemas.microsoft.com/office/drawing/2014/main" id="{8E42C915-598F-4503-AFDE-0867E0AE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29">
            <a:off x="5104671" y="3723610"/>
            <a:ext cx="3325341" cy="33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Baan alarm </a:t>
            </a:r>
            <a:r>
              <a:rPr lang="nl-NL" sz="4400" b="1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		 							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Wat moet je doen? 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Magazijn eruit halen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Laatste patroon uit de kamer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Wapen neerleggen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1,5 meter uit het schietpunt stappen</a:t>
            </a:r>
          </a:p>
          <a:p>
            <a:pPr marL="457200" indent="-457200" algn="l">
              <a:buAutoNum type="arabicPeriod"/>
            </a:pPr>
            <a:r>
              <a:rPr lang="nl-NL" sz="2000" dirty="0">
                <a:solidFill>
                  <a:schemeClr val="tx1"/>
                </a:solidFill>
              </a:rPr>
              <a:t>Als je problemen hebt met het ontladen van je wapen…leg je het wapen in de veilige richting en geef je duidelijk aan dat je wapen NIET veilig is!</a:t>
            </a:r>
          </a:p>
          <a:p>
            <a:pPr marL="457200" indent="-457200" algn="l">
              <a:buAutoNum type="arabicPeriod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Pas na commando “Vuren vrij” kan er weer geschoten worden. 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4098" name="Picture 2" descr="Alarm… – &quot;Iris Papilio&quot; Regenboogvlinder">
            <a:extLst>
              <a:ext uri="{FF2B5EF4-FFF2-40B4-BE49-F238E27FC236}">
                <a16:creationId xmlns:a16="http://schemas.microsoft.com/office/drawing/2014/main" id="{04705DA7-F1CE-4DE9-ADB1-0F5BE10B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76726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9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4001154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2 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Veiligheidsinstructies, herhaling les 1  en vervolg: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Trekkertechniek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Ademhaling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Narichten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Schieten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Baanalarm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4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38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4"/>
            <a:ext cx="8136904" cy="3325341"/>
          </a:xfrm>
        </p:spPr>
        <p:txBody>
          <a:bodyPr/>
          <a:lstStyle/>
          <a:p>
            <a:pPr algn="l"/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Foto’s maken en </a:t>
            </a:r>
            <a:r>
              <a:rPr lang="nl-NL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nl-N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media</a:t>
            </a:r>
            <a:r>
              <a:rPr lang="nl-NL" sz="4400" dirty="0">
                <a:solidFill>
                  <a:schemeClr val="tx1"/>
                </a:solidFill>
              </a:rPr>
              <a:t>	</a:t>
            </a:r>
            <a:r>
              <a:rPr lang="nl-NL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Foto’s maken mag maar let op de veiligheidsvoorschriften.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Stoor de schutter niet tijdens het schieten &amp; blijf achter de schutter.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Wees voorzichtig met het plaatsen van foto’s op de </a:t>
            </a:r>
            <a:r>
              <a:rPr lang="nl-NL" sz="2000" dirty="0" err="1">
                <a:solidFill>
                  <a:schemeClr val="tx1"/>
                </a:solidFill>
              </a:rPr>
              <a:t>social</a:t>
            </a:r>
            <a:r>
              <a:rPr lang="nl-NL" sz="2000" dirty="0">
                <a:solidFill>
                  <a:schemeClr val="tx1"/>
                </a:solidFill>
              </a:rPr>
              <a:t> media.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EA4279-F337-479F-B07B-DA4941D0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48" y="4365104"/>
            <a:ext cx="2552700" cy="1790700"/>
          </a:xfrm>
          <a:prstGeom prst="rect">
            <a:avLst/>
          </a:prstGeom>
        </p:spPr>
      </p:pic>
      <p:pic>
        <p:nvPicPr>
          <p:cNvPr id="7" name="Picture 4" descr="logo-politie – Verdercoach">
            <a:extLst>
              <a:ext uri="{FF2B5EF4-FFF2-40B4-BE49-F238E27FC236}">
                <a16:creationId xmlns:a16="http://schemas.microsoft.com/office/drawing/2014/main" id="{89CAEACE-871C-41E8-A75A-FCDDCFE9D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3498" r="13507" b="20977"/>
          <a:stretch/>
        </p:blipFill>
        <p:spPr bwMode="auto">
          <a:xfrm>
            <a:off x="827584" y="5476419"/>
            <a:ext cx="205172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NSA - Koninklijke Nederlandse Schietsport Associatie">
            <a:extLst>
              <a:ext uri="{FF2B5EF4-FFF2-40B4-BE49-F238E27FC236}">
                <a16:creationId xmlns:a16="http://schemas.microsoft.com/office/drawing/2014/main" id="{B9930F02-77AA-4D42-BFE2-BE065F44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6" y="458112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121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Staan / zittende schiethouding									 Les 4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983D2F0D-19BC-44E1-8C87-6F2AB548D048}"/>
              </a:ext>
            </a:extLst>
          </p:cNvPr>
          <p:cNvGrpSpPr/>
          <p:nvPr/>
        </p:nvGrpSpPr>
        <p:grpSpPr>
          <a:xfrm>
            <a:off x="611560" y="2583892"/>
            <a:ext cx="1656184" cy="1349164"/>
            <a:chOff x="6516216" y="2564904"/>
            <a:chExt cx="2431996" cy="2016224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D31CC2EC-0DB4-4B49-93EE-1CFAB3796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0000" contras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5"/>
            <a:stretch>
              <a:fillRect/>
            </a:stretch>
          </p:blipFill>
          <p:spPr bwMode="auto">
            <a:xfrm>
              <a:off x="6516216" y="2564904"/>
              <a:ext cx="2213079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5535212F-E899-4B2E-8426-CBBAC4631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4619" y="3456889"/>
              <a:ext cx="1884575" cy="772572"/>
              <a:chOff x="9223" y="3181"/>
              <a:chExt cx="1633" cy="615"/>
            </a:xfrm>
          </p:grpSpPr>
          <p:sp>
            <p:nvSpPr>
              <p:cNvPr id="9" name="Line 3">
                <a:extLst>
                  <a:ext uri="{FF2B5EF4-FFF2-40B4-BE49-F238E27FC236}">
                    <a16:creationId xmlns:a16="http://schemas.microsoft.com/office/drawing/2014/main" id="{56131AE6-F85B-4DC0-B493-E92BA6F5F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23" y="3181"/>
                <a:ext cx="163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" name="Line 4">
                <a:extLst>
                  <a:ext uri="{FF2B5EF4-FFF2-40B4-BE49-F238E27FC236}">
                    <a16:creationId xmlns:a16="http://schemas.microsoft.com/office/drawing/2014/main" id="{251FE662-A32B-4B34-8CD1-6F9552372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48" y="3208"/>
                <a:ext cx="1451" cy="58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43AFE8B7-A2C1-4371-9617-D93A7781A73E}"/>
                </a:ext>
              </a:extLst>
            </p:cNvPr>
            <p:cNvSpPr txBox="1"/>
            <p:nvPr/>
          </p:nvSpPr>
          <p:spPr>
            <a:xfrm>
              <a:off x="7956376" y="3490807"/>
              <a:ext cx="991836" cy="730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  <a:r>
                <a:rPr lang="nl-NL" sz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°</a:t>
              </a:r>
              <a:endPara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BB3A88A6-2839-4E02-96A7-B42513F217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6" y="2611815"/>
            <a:ext cx="2363932" cy="914290"/>
          </a:xfrm>
          <a:prstGeom prst="rect">
            <a:avLst/>
          </a:prstGeom>
        </p:spPr>
      </p:pic>
      <p:pic>
        <p:nvPicPr>
          <p:cNvPr id="12" name="Picture 2" descr="De Schiethouding">
            <a:extLst>
              <a:ext uri="{FF2B5EF4-FFF2-40B4-BE49-F238E27FC236}">
                <a16:creationId xmlns:a16="http://schemas.microsoft.com/office/drawing/2014/main" id="{0E854219-A2EC-41CA-A254-923B79C0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2" y="4741221"/>
            <a:ext cx="2335306" cy="17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11A8F5B-D43F-4E79-B79F-F039B12C2C64}"/>
              </a:ext>
            </a:extLst>
          </p:cNvPr>
          <p:cNvCxnSpPr>
            <a:cxnSpLocks/>
          </p:cNvCxnSpPr>
          <p:nvPr/>
        </p:nvCxnSpPr>
        <p:spPr>
          <a:xfrm>
            <a:off x="1583246" y="5193007"/>
            <a:ext cx="8993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2">
            <a:extLst>
              <a:ext uri="{FF2B5EF4-FFF2-40B4-BE49-F238E27FC236}">
                <a16:creationId xmlns:a16="http://schemas.microsoft.com/office/drawing/2014/main" id="{15C9E5A2-D17E-4B18-9D25-3F7AA3E9498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9" y="4810125"/>
            <a:ext cx="1528199" cy="158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EF4742E1-3E92-4E5A-910C-2D25A670FF9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64302"/>
            <a:ext cx="2808312" cy="1045018"/>
          </a:xfrm>
          <a:prstGeom prst="rect">
            <a:avLst/>
          </a:prstGeom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C19C7755-8574-4143-A5E0-35D5E9C41E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54" y="2618337"/>
            <a:ext cx="1041400" cy="2514600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8C03DFAB-0CB4-460F-B74D-217F5FE1340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4" y="2629132"/>
            <a:ext cx="1985645" cy="2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Richten															 Les 4</a:t>
            </a:r>
          </a:p>
          <a:p>
            <a:pPr algn="l"/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8FDF691-F9B0-44D9-BF27-6EF8349F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056784" cy="4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02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 err="1">
                <a:solidFill>
                  <a:schemeClr val="tx1"/>
                </a:solidFill>
              </a:rPr>
              <a:t>Trekkertechniek</a:t>
            </a:r>
            <a:r>
              <a:rPr lang="nl-NL" sz="2000" b="1" dirty="0">
                <a:solidFill>
                  <a:schemeClr val="tx1"/>
                </a:solidFill>
              </a:rPr>
              <a:t>													 Les 4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Positie van je vinger op de trekker</a:t>
            </a:r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128" name="Picture 8" descr="Finger Placement on the Trigger | -M-W Tactical">
            <a:extLst>
              <a:ext uri="{FF2B5EF4-FFF2-40B4-BE49-F238E27FC236}">
                <a16:creationId xmlns:a16="http://schemas.microsoft.com/office/drawing/2014/main" id="{53058C50-55B4-4E33-8FCB-03AC9634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176464" cy="38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9195B4D-51CB-4914-9ABF-E3E8F6718666}"/>
              </a:ext>
            </a:extLst>
          </p:cNvPr>
          <p:cNvCxnSpPr>
            <a:cxnSpLocks/>
          </p:cNvCxnSpPr>
          <p:nvPr/>
        </p:nvCxnSpPr>
        <p:spPr>
          <a:xfrm flipV="1">
            <a:off x="6384542" y="1916832"/>
            <a:ext cx="144016" cy="3613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51F8F22-A4B6-4451-839A-7333B4A37860}"/>
              </a:ext>
            </a:extLst>
          </p:cNvPr>
          <p:cNvCxnSpPr>
            <a:cxnSpLocks/>
          </p:cNvCxnSpPr>
          <p:nvPr/>
        </p:nvCxnSpPr>
        <p:spPr>
          <a:xfrm flipH="1" flipV="1">
            <a:off x="7715709" y="1916832"/>
            <a:ext cx="256455" cy="3613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Trigger Length and Finger Position? | flat5.net">
            <a:extLst>
              <a:ext uri="{FF2B5EF4-FFF2-40B4-BE49-F238E27FC236}">
                <a16:creationId xmlns:a16="http://schemas.microsoft.com/office/drawing/2014/main" id="{BF905235-598F-44C5-846D-7A0D537EF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" y="3547048"/>
            <a:ext cx="3880813" cy="20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47875"/>
            <a:ext cx="8136904" cy="2762250"/>
          </a:xfrm>
        </p:spPr>
        <p:txBody>
          <a:bodyPr/>
          <a:lstStyle/>
          <a:p>
            <a:pPr algn="l"/>
            <a:r>
              <a:rPr lang="nl-NL" sz="2000" b="1" dirty="0">
                <a:solidFill>
                  <a:schemeClr val="tx1"/>
                </a:solidFill>
              </a:rPr>
              <a:t>Ademhaling														 Les 4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82BAF6C-821E-4154-899E-33F52DD6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5122" name="Picture 2" descr="Ademhaling, maar hoe en wanneer?">
            <a:extLst>
              <a:ext uri="{FF2B5EF4-FFF2-40B4-BE49-F238E27FC236}">
                <a16:creationId xmlns:a16="http://schemas.microsoft.com/office/drawing/2014/main" id="{9FAC0916-FDA1-4DF5-9EA3-88468F8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474"/>
            <a:ext cx="6768751" cy="35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331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ve_rifle.jpg"/>
          <p:cNvPicPr>
            <a:picLocks noChangeAspect="1"/>
          </p:cNvPicPr>
          <p:nvPr/>
        </p:nvPicPr>
        <p:blipFill rotWithShape="1">
          <a:blip r:embed="rId2"/>
          <a:srcRect b="25055"/>
          <a:stretch/>
        </p:blipFill>
        <p:spPr>
          <a:xfrm>
            <a:off x="251520" y="4149080"/>
            <a:ext cx="4572000" cy="2569843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03AFE877-64A5-4ECA-8911-05E1182D7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C8D6895-F516-4571-8114-410308AE0E8F}"/>
              </a:ext>
            </a:extLst>
          </p:cNvPr>
          <p:cNvSpPr txBox="1">
            <a:spLocks/>
          </p:cNvSpPr>
          <p:nvPr/>
        </p:nvSpPr>
        <p:spPr>
          <a:xfrm>
            <a:off x="539552" y="2047875"/>
            <a:ext cx="8136904" cy="276225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b="1" dirty="0">
                <a:solidFill>
                  <a:schemeClr val="tx1"/>
                </a:solidFill>
              </a:rPr>
              <a:t>Vaardigheidsproef												 Les 4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Laat zien dat je veilig met een wapen kan omgaan.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Volg de stappen zoals je ze hebt geleerd. 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3 kaartjes pistool of revolver.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3 kaartjes geweer of karabijn.</a:t>
            </a:r>
            <a:endParaRPr lang="nl-NL" sz="1600" dirty="0">
              <a:solidFill>
                <a:schemeClr val="tx1"/>
              </a:solidFill>
            </a:endParaRPr>
          </a:p>
          <a:p>
            <a:pPr marL="800100" lvl="1" indent="-342900" algn="l">
              <a:buFontTx/>
              <a:buChar char="-"/>
            </a:pPr>
            <a:endParaRPr lang="nl-N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4FAA4668-664D-493A-809E-45E4C87A4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7" name="Picture 6" descr="Military Gun.jpg">
            <a:extLst>
              <a:ext uri="{FF2B5EF4-FFF2-40B4-BE49-F238E27FC236}">
                <a16:creationId xmlns:a16="http://schemas.microsoft.com/office/drawing/2014/main" id="{27E00A88-D778-490F-8636-8E682498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9806"/>
            <a:ext cx="9144000" cy="3746500"/>
          </a:xfrm>
          <a:prstGeom prst="rect">
            <a:avLst/>
          </a:prstGeom>
        </p:spPr>
      </p:pic>
      <p:pic>
        <p:nvPicPr>
          <p:cNvPr id="8" name="Picture 5" descr="Pistool_07.jpg">
            <a:extLst>
              <a:ext uri="{FF2B5EF4-FFF2-40B4-BE49-F238E27FC236}">
                <a16:creationId xmlns:a16="http://schemas.microsoft.com/office/drawing/2014/main" id="{42E0ECC8-4E61-45BB-882D-17298571E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933056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640960" cy="414517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3</a:t>
            </a:r>
            <a:endParaRPr lang="nl-NL" sz="2800" b="1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Uitleg “normale schietavond – hoe gaat dat en welke wapens mag ik schieten?”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Veiligheidsinstructies, herhaling les 2 en zwaar kaliber: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Trekkertechniek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Ademhaling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Narichten</a:t>
            </a: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Schieten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Baanalarm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Zwaar kaliber pistool (instructie enkel/dubbelhandig)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5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64150"/>
            <a:ext cx="8208912" cy="2762250"/>
          </a:xfrm>
        </p:spPr>
        <p:txBody>
          <a:bodyPr/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LES 4</a:t>
            </a:r>
            <a:endParaRPr lang="nl-NL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Veiligheidsinstructies &amp; herhaling les 1 en 2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Vaardigheidstoets Pistool / revolver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Vaardigheidstoets Geweer / karabijn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BB15F7-BFDD-45F1-8C34-D47163EE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"/>
            <a:ext cx="9144000" cy="1715692"/>
          </a:xfrm>
          <a:prstGeom prst="rect">
            <a:avLst/>
          </a:pr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68CA3E16-38F9-4507-B275-DDFC7AE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64" y="5373216"/>
            <a:ext cx="2771800" cy="1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6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7f62e9-9c10-4d0d-b39d-c3b3647b80bc" xsi:nil="true"/>
    <lcf76f155ced4ddcb4097134ff3c332f xmlns="e8e82b9a-e31a-4e1e-af42-1e6fe7ebcd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8B7A0260D9E409D3BA5DB49AE4948" ma:contentTypeVersion="14" ma:contentTypeDescription="Create a new document." ma:contentTypeScope="" ma:versionID="f36715788c68d68a96e96800b3952dc9">
  <xsd:schema xmlns:xsd="http://www.w3.org/2001/XMLSchema" xmlns:xs="http://www.w3.org/2001/XMLSchema" xmlns:p="http://schemas.microsoft.com/office/2006/metadata/properties" xmlns:ns2="e8e82b9a-e31a-4e1e-af42-1e6fe7ebcd69" xmlns:ns3="ac7f62e9-9c10-4d0d-b39d-c3b3647b80bc" targetNamespace="http://schemas.microsoft.com/office/2006/metadata/properties" ma:root="true" ma:fieldsID="51360066a5f1f915f00149e1ed63a1f1" ns2:_="" ns3:_="">
    <xsd:import namespace="e8e82b9a-e31a-4e1e-af42-1e6fe7ebcd69"/>
    <xsd:import namespace="ac7f62e9-9c10-4d0d-b39d-c3b3647b80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82b9a-e31a-4e1e-af42-1e6fe7ebc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0d677f-180d-42a2-8065-d497c8bdb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f62e9-9c10-4d0d-b39d-c3b3647b80b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f4634a8-c231-47c3-b371-acaf02526325}" ma:internalName="TaxCatchAll" ma:showField="CatchAllData" ma:web="ac7f62e9-9c10-4d0d-b39d-c3b3647b8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EBDB4-830F-4297-BDE3-226580E930A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c7f62e9-9c10-4d0d-b39d-c3b3647b80bc"/>
    <ds:schemaRef ds:uri="e8e82b9a-e31a-4e1e-af42-1e6fe7ebcd69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8790DD-58ED-4B0B-BC1B-6D9B7D9E2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82b9a-e31a-4e1e-af42-1e6fe7ebcd69"/>
    <ds:schemaRef ds:uri="ac7f62e9-9c10-4d0d-b39d-c3b3647b8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CEC620-955B-4829-B4CB-CD1699748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3002</Words>
  <Application>Microsoft Office PowerPoint</Application>
  <PresentationFormat>On-screen Show (4:3)</PresentationFormat>
  <Paragraphs>529</Paragraphs>
  <Slides>76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MS Mincho</vt:lpstr>
      <vt:lpstr>Arial</vt:lpstr>
      <vt:lpstr>Cambria</vt:lpstr>
      <vt:lpstr>Sansa Bold</vt:lpstr>
      <vt:lpstr>Sansa Normal</vt:lpstr>
      <vt:lpstr>Times New Roman</vt:lpstr>
      <vt:lpstr>Office Theme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 -</dc:creator>
  <cp:lastModifiedBy>Edgar Waelpoel</cp:lastModifiedBy>
  <cp:revision>105</cp:revision>
  <dcterms:created xsi:type="dcterms:W3CDTF">2012-04-16T17:17:30Z</dcterms:created>
  <dcterms:modified xsi:type="dcterms:W3CDTF">2026-05-04T06:02:39Z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0x0101008188B7A0260D9E409D3BA5DB49AE4948</vt:lpwstr>
  </property>
  <property fmtid="{D5CDD505-2E9C-101B-9397-08002B2CF9AE}" pid="3" name="MediaServiceImageTags">
    <vt:lpwstr/>
  </property>
</Properties>
</file>